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3" r:id="rId2"/>
  </p:sldMasterIdLst>
  <p:notesMasterIdLst>
    <p:notesMasterId r:id="rId51"/>
  </p:notesMasterIdLst>
  <p:sldIdLst>
    <p:sldId id="256" r:id="rId3"/>
    <p:sldId id="307" r:id="rId4"/>
    <p:sldId id="305" r:id="rId5"/>
    <p:sldId id="306" r:id="rId6"/>
    <p:sldId id="304" r:id="rId7"/>
    <p:sldId id="308" r:id="rId8"/>
    <p:sldId id="260" r:id="rId9"/>
    <p:sldId id="293" r:id="rId10"/>
    <p:sldId id="294" r:id="rId11"/>
    <p:sldId id="271" r:id="rId12"/>
    <p:sldId id="270" r:id="rId13"/>
    <p:sldId id="272" r:id="rId14"/>
    <p:sldId id="273" r:id="rId15"/>
    <p:sldId id="301" r:id="rId16"/>
    <p:sldId id="277" r:id="rId17"/>
    <p:sldId id="278" r:id="rId18"/>
    <p:sldId id="279" r:id="rId19"/>
    <p:sldId id="368" r:id="rId20"/>
    <p:sldId id="320" r:id="rId21"/>
    <p:sldId id="319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6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HOO JEFFREY YOON" initials="SJY" lastIdx="3" clrIdx="0">
    <p:extLst>
      <p:ext uri="{19B8F6BF-5375-455C-9EA6-DF929625EA0E}">
        <p15:presenceInfo xmlns:p15="http://schemas.microsoft.com/office/powerpoint/2012/main" userId="9758cabc9ba7e2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13:06:24.265" idx="1">
    <p:pos x="5602" y="3566"/>
    <p:text>실내에 위치한 관광지도 unfavorable이 되도록 코드 수정해서 그림을 넣을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13:13:19.670" idx="2">
    <p:pos x="4430" y="1933"/>
    <p:text>실내와 실외는 영어로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13:27:31.668" idx="3">
    <p:pos x="10" y="10"/>
    <p:text>위치 재조정 할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04FFB-DB7E-4F0E-A96E-A2CC051DB5E5}" type="doc">
      <dgm:prSet loTypeId="urn:microsoft.com/office/officeart/2005/8/layout/vList6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6614D434-61F5-4E27-B432-C509BF7C4EB0}">
      <dgm:prSet phldrT="[텍스트]" custT="1"/>
      <dgm:spPr/>
      <dgm:t>
        <a:bodyPr/>
        <a:lstStyle/>
        <a:p>
          <a:pPr latinLnBrk="1"/>
          <a:r>
            <a:rPr lang="en-US" altLang="ko-KR" sz="18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Cd</a:t>
          </a:r>
          <a:br>
            <a:rPr lang="en-US" altLang="ko-KR" sz="1800" dirty="0">
              <a:latin typeface="-윤고딕330" panose="02030504000101010101" charset="-127"/>
              <a:ea typeface="-윤고딕330" panose="02030504000101010101" charset="-127"/>
            </a:rPr>
          </a:br>
          <a:r>
            <a:rPr lang="en-US" altLang="ko-KR" sz="1050" dirty="0">
              <a:latin typeface="-윤고딕330" panose="02030504000101010101" charset="-127"/>
              <a:ea typeface="-윤고딕330" panose="02030504000101010101" charset="-127"/>
            </a:rPr>
            <a:t>(high noon, </a:t>
          </a:r>
          <a:br>
            <a:rPr lang="en-US" altLang="ko-KR" sz="1050" dirty="0">
              <a:latin typeface="-윤고딕330" panose="02030504000101010101" charset="-127"/>
              <a:ea typeface="-윤고딕330" panose="02030504000101010101" charset="-127"/>
            </a:rPr>
          </a:br>
          <a:r>
            <a:rPr lang="en-US" altLang="ko-KR" sz="1050" dirty="0">
              <a:latin typeface="-윤고딕330" panose="02030504000101010101" charset="-127"/>
              <a:ea typeface="-윤고딕330" panose="02030504000101010101" charset="-127"/>
            </a:rPr>
            <a:t>The Thermal comfort)</a:t>
          </a:r>
          <a:endParaRPr lang="ko-KR" altLang="en-US" sz="1050" dirty="0">
            <a:latin typeface="-윤고딕330" panose="02030504000101010101" charset="-127"/>
            <a:ea typeface="-윤고딕330" panose="02030504000101010101" charset="-127"/>
          </a:endParaRPr>
        </a:p>
      </dgm:t>
    </dgm:pt>
    <dgm:pt modelId="{AEB41C9C-40C5-4B3F-A591-1025CF0A3FB9}" type="parTrans" cxnId="{BD9CC539-25D3-476B-B05A-DCB281CCE377}">
      <dgm:prSet/>
      <dgm:spPr/>
      <dgm:t>
        <a:bodyPr/>
        <a:lstStyle/>
        <a:p>
          <a:pPr latinLnBrk="1"/>
          <a:endParaRPr lang="ko-KR" altLang="en-US"/>
        </a:p>
      </dgm:t>
    </dgm:pt>
    <dgm:pt modelId="{AD0E989B-4281-45E0-9C60-56E32D4A57D6}" type="sibTrans" cxnId="{BD9CC539-25D3-476B-B05A-DCB281CCE377}">
      <dgm:prSet/>
      <dgm:spPr/>
      <dgm:t>
        <a:bodyPr/>
        <a:lstStyle/>
        <a:p>
          <a:pPr latinLnBrk="1"/>
          <a:endParaRPr lang="ko-KR" altLang="en-US"/>
        </a:p>
      </dgm:t>
    </dgm:pt>
    <dgm:pt modelId="{33248BBA-1F19-4E66-BB73-1D75E5C6B0AD}">
      <dgm:prSet phldrT="[텍스트]" custT="1"/>
      <dgm:spPr/>
      <dgm:t>
        <a:bodyPr/>
        <a:lstStyle/>
        <a:p>
          <a:pPr latinLnBrk="1"/>
          <a:r>
            <a:rPr lang="en-US" altLang="ko-KR" sz="18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Ca</a:t>
          </a:r>
          <a:br>
            <a:rPr lang="en-US" altLang="ko-KR" sz="1800" dirty="0">
              <a:latin typeface="-윤고딕330" panose="02030504000101010101" charset="-127"/>
              <a:ea typeface="-윤고딕330" panose="02030504000101010101" charset="-127"/>
            </a:rPr>
          </a:br>
          <a:r>
            <a:rPr lang="en-US" altLang="ko-KR" sz="1050" dirty="0">
              <a:latin typeface="-윤고딕330" panose="02030504000101010101" charset="-127"/>
              <a:ea typeface="-윤고딕330" panose="02030504000101010101" charset="-127"/>
            </a:rPr>
            <a:t>(Daily average,</a:t>
          </a:r>
          <a:br>
            <a:rPr lang="en-US" altLang="ko-KR" sz="1050" dirty="0">
              <a:latin typeface="-윤고딕330" panose="02030504000101010101" charset="-127"/>
              <a:ea typeface="-윤고딕330" panose="02030504000101010101" charset="-127"/>
            </a:rPr>
          </a:br>
          <a:r>
            <a:rPr lang="en-US" altLang="ko-KR" sz="1050" dirty="0">
              <a:latin typeface="-윤고딕330" panose="02030504000101010101" charset="-127"/>
              <a:ea typeface="-윤고딕330" panose="02030504000101010101" charset="-127"/>
            </a:rPr>
            <a:t> The </a:t>
          </a:r>
          <a:r>
            <a:rPr lang="en-US" altLang="ko-KR" sz="1050" dirty="0" err="1">
              <a:latin typeface="-윤고딕330" panose="02030504000101010101" charset="-127"/>
              <a:ea typeface="-윤고딕330" panose="02030504000101010101" charset="-127"/>
            </a:rPr>
            <a:t>Themal</a:t>
          </a:r>
          <a:r>
            <a:rPr lang="en-US" altLang="ko-KR" sz="1050" dirty="0">
              <a:latin typeface="-윤고딕330" panose="02030504000101010101" charset="-127"/>
              <a:ea typeface="-윤고딕330" panose="02030504000101010101" charset="-127"/>
            </a:rPr>
            <a:t> comfort)</a:t>
          </a:r>
          <a:endParaRPr lang="ko-KR" altLang="en-US" sz="1050" dirty="0">
            <a:latin typeface="-윤고딕330" panose="02030504000101010101" charset="-127"/>
            <a:ea typeface="-윤고딕330" panose="02030504000101010101" charset="-127"/>
          </a:endParaRPr>
        </a:p>
      </dgm:t>
    </dgm:pt>
    <dgm:pt modelId="{2A8396CA-8A5A-44D6-AC78-C0B40A2898B4}" type="parTrans" cxnId="{974C6F76-522E-461F-8F60-3526122A0359}">
      <dgm:prSet/>
      <dgm:spPr/>
      <dgm:t>
        <a:bodyPr/>
        <a:lstStyle/>
        <a:p>
          <a:pPr latinLnBrk="1"/>
          <a:endParaRPr lang="ko-KR" altLang="en-US"/>
        </a:p>
      </dgm:t>
    </dgm:pt>
    <dgm:pt modelId="{AA95EB94-03DE-4D77-B034-72F1F04A54D6}" type="sibTrans" cxnId="{974C6F76-522E-461F-8F60-3526122A0359}">
      <dgm:prSet/>
      <dgm:spPr/>
      <dgm:t>
        <a:bodyPr/>
        <a:lstStyle/>
        <a:p>
          <a:pPr latinLnBrk="1"/>
          <a:endParaRPr lang="ko-KR" altLang="en-US"/>
        </a:p>
      </dgm:t>
    </dgm:pt>
    <dgm:pt modelId="{0B2453A7-1999-4B61-B7BE-96FF501800FD}">
      <dgm:prSet phldrT="[텍스트]" custT="1"/>
      <dgm:spPr/>
      <dgm:t>
        <a:bodyPr/>
        <a:lstStyle/>
        <a:p>
          <a:pPr latinLnBrk="1"/>
          <a:r>
            <a:rPr lang="en-US" altLang="ko-KR" sz="18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P</a:t>
          </a:r>
          <a:endParaRPr lang="ko-KR" altLang="en-US" sz="1800" dirty="0">
            <a:solidFill>
              <a:srgbClr val="FFFF00"/>
            </a:solidFill>
            <a:latin typeface="-윤고딕330" panose="02030504000101010101" charset="-127"/>
            <a:ea typeface="-윤고딕330" panose="02030504000101010101" charset="-127"/>
          </a:endParaRPr>
        </a:p>
      </dgm:t>
    </dgm:pt>
    <dgm:pt modelId="{B7935871-C810-4E44-9EDC-B0DDB432F01E}" type="parTrans" cxnId="{926847B0-8A8C-48FB-83C2-9568828F6513}">
      <dgm:prSet/>
      <dgm:spPr/>
      <dgm:t>
        <a:bodyPr/>
        <a:lstStyle/>
        <a:p>
          <a:pPr latinLnBrk="1"/>
          <a:endParaRPr lang="ko-KR" altLang="en-US"/>
        </a:p>
      </dgm:t>
    </dgm:pt>
    <dgm:pt modelId="{E6DB2A78-1D62-4431-89B5-FF71319FF11C}" type="sibTrans" cxnId="{926847B0-8A8C-48FB-83C2-9568828F6513}">
      <dgm:prSet/>
      <dgm:spPr/>
      <dgm:t>
        <a:bodyPr/>
        <a:lstStyle/>
        <a:p>
          <a:pPr latinLnBrk="1"/>
          <a:endParaRPr lang="ko-KR" altLang="en-US"/>
        </a:p>
      </dgm:t>
    </dgm:pt>
    <dgm:pt modelId="{52503E8C-4381-47FA-A583-D47980BBAC7F}">
      <dgm:prSet custT="1"/>
      <dgm:spPr/>
      <dgm:t>
        <a:bodyPr/>
        <a:lstStyle/>
        <a:p>
          <a:pPr latinLnBrk="1"/>
          <a:r>
            <a:rPr lang="en-US" altLang="ko-KR" sz="18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W</a:t>
          </a:r>
          <a:endParaRPr lang="ko-KR" altLang="en-US" sz="1800" dirty="0">
            <a:solidFill>
              <a:srgbClr val="FFFF00"/>
            </a:solidFill>
            <a:latin typeface="-윤고딕330" panose="02030504000101010101" charset="-127"/>
            <a:ea typeface="-윤고딕330" panose="02030504000101010101" charset="-127"/>
          </a:endParaRPr>
        </a:p>
      </dgm:t>
    </dgm:pt>
    <dgm:pt modelId="{82389C58-65D5-4F31-BA60-1DA1DC45D915}" type="parTrans" cxnId="{ABD50C9C-C95B-455C-865E-0B8991F69663}">
      <dgm:prSet/>
      <dgm:spPr/>
      <dgm:t>
        <a:bodyPr/>
        <a:lstStyle/>
        <a:p>
          <a:pPr latinLnBrk="1"/>
          <a:endParaRPr lang="ko-KR" altLang="en-US"/>
        </a:p>
      </dgm:t>
    </dgm:pt>
    <dgm:pt modelId="{94F94C47-5E3D-4A85-AB1F-631F6F9FD3B5}" type="sibTrans" cxnId="{ABD50C9C-C95B-455C-865E-0B8991F69663}">
      <dgm:prSet/>
      <dgm:spPr/>
      <dgm:t>
        <a:bodyPr/>
        <a:lstStyle/>
        <a:p>
          <a:pPr latinLnBrk="1"/>
          <a:endParaRPr lang="ko-KR" altLang="en-US"/>
        </a:p>
      </dgm:t>
    </dgm:pt>
    <dgm:pt modelId="{6852ED53-9C25-401E-AB50-59F31BBEA0CF}">
      <dgm:prSet custT="1"/>
      <dgm:spPr>
        <a:noFill/>
        <a:ln>
          <a:noFill/>
        </a:ln>
      </dgm:spPr>
      <dgm:t>
        <a:bodyPr/>
        <a:lstStyle/>
        <a:p>
          <a:pPr algn="ctr" latinLnBrk="1"/>
          <a:endParaRPr lang="ko-KR" altLang="en-US" sz="1200" dirty="0"/>
        </a:p>
      </dgm:t>
    </dgm:pt>
    <dgm:pt modelId="{F433FCC1-7886-4DAD-A469-E3416DE36248}" type="parTrans" cxnId="{16EA938B-309F-4723-BC39-A0A4B04815E6}">
      <dgm:prSet/>
      <dgm:spPr/>
      <dgm:t>
        <a:bodyPr/>
        <a:lstStyle/>
        <a:p>
          <a:pPr latinLnBrk="1"/>
          <a:endParaRPr lang="ko-KR" altLang="en-US"/>
        </a:p>
      </dgm:t>
    </dgm:pt>
    <dgm:pt modelId="{3E0126F6-43CA-45D8-B6B9-5F858715193D}" type="sibTrans" cxnId="{16EA938B-309F-4723-BC39-A0A4B04815E6}">
      <dgm:prSet/>
      <dgm:spPr/>
      <dgm:t>
        <a:bodyPr/>
        <a:lstStyle/>
        <a:p>
          <a:pPr latinLnBrk="1"/>
          <a:endParaRPr lang="ko-KR" altLang="en-US"/>
        </a:p>
      </dgm:t>
    </dgm:pt>
    <dgm:pt modelId="{80A1E6A7-5F98-4623-AC9F-A8A1C6D09F91}">
      <dgm:prSet custT="1"/>
      <dgm:spPr/>
      <dgm:t>
        <a:bodyPr/>
        <a:lstStyle/>
        <a:p>
          <a:pPr latinLnBrk="1"/>
          <a:r>
            <a:rPr lang="en-US" altLang="ko-KR" sz="18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S</a:t>
          </a:r>
          <a:endParaRPr lang="ko-KR" altLang="en-US" sz="1800" dirty="0">
            <a:solidFill>
              <a:srgbClr val="FFFF00"/>
            </a:solidFill>
            <a:latin typeface="-윤고딕330" panose="02030504000101010101" charset="-127"/>
            <a:ea typeface="-윤고딕330" panose="02030504000101010101" charset="-127"/>
          </a:endParaRPr>
        </a:p>
      </dgm:t>
    </dgm:pt>
    <dgm:pt modelId="{920FDC31-682A-4E63-B310-FB106D8F8627}" type="parTrans" cxnId="{FFA5A5DB-8AC9-4951-AA46-33D928DA1CA2}">
      <dgm:prSet/>
      <dgm:spPr/>
      <dgm:t>
        <a:bodyPr/>
        <a:lstStyle/>
        <a:p>
          <a:pPr latinLnBrk="1"/>
          <a:endParaRPr lang="ko-KR" altLang="en-US"/>
        </a:p>
      </dgm:t>
    </dgm:pt>
    <dgm:pt modelId="{20A44B60-0C98-4542-BEB3-17BC714C4EBE}" type="sibTrans" cxnId="{FFA5A5DB-8AC9-4951-AA46-33D928DA1CA2}">
      <dgm:prSet/>
      <dgm:spPr/>
      <dgm:t>
        <a:bodyPr/>
        <a:lstStyle/>
        <a:p>
          <a:pPr latinLnBrk="1"/>
          <a:endParaRPr lang="ko-KR" altLang="en-US"/>
        </a:p>
      </dgm:t>
    </dgm:pt>
    <dgm:pt modelId="{CA1AF2B4-8234-4B3B-843E-DD4E1D26C8E2}">
      <dgm:prSet custT="1"/>
      <dgm:spPr>
        <a:noFill/>
        <a:ln>
          <a:noFill/>
        </a:ln>
      </dgm:spPr>
      <dgm:t>
        <a:bodyPr/>
        <a:lstStyle/>
        <a:p>
          <a:pPr algn="ctr" latinLnBrk="1"/>
          <a:endParaRPr lang="ko-KR" altLang="en-US" sz="1200" dirty="0"/>
        </a:p>
      </dgm:t>
    </dgm:pt>
    <dgm:pt modelId="{5C8FA32C-32E3-40C2-9041-A6F37C393255}" type="parTrans" cxnId="{347F7FF7-5232-462F-AC7A-38F3CE5BE623}">
      <dgm:prSet/>
      <dgm:spPr/>
      <dgm:t>
        <a:bodyPr/>
        <a:lstStyle/>
        <a:p>
          <a:pPr latinLnBrk="1"/>
          <a:endParaRPr lang="ko-KR" altLang="en-US"/>
        </a:p>
      </dgm:t>
    </dgm:pt>
    <dgm:pt modelId="{B4B93A08-ADE5-4A3F-A134-64928C40E995}" type="sibTrans" cxnId="{347F7FF7-5232-462F-AC7A-38F3CE5BE623}">
      <dgm:prSet/>
      <dgm:spPr/>
      <dgm:t>
        <a:bodyPr/>
        <a:lstStyle/>
        <a:p>
          <a:pPr latinLnBrk="1"/>
          <a:endParaRPr lang="ko-KR" altLang="en-US"/>
        </a:p>
      </dgm:t>
    </dgm:pt>
    <dgm:pt modelId="{242E5C17-020E-445C-81B7-4A1D4DC3A726}" type="pres">
      <dgm:prSet presAssocID="{CFD04FFB-DB7E-4F0E-A96E-A2CC051DB5E5}" presName="Name0" presStyleCnt="0">
        <dgm:presLayoutVars>
          <dgm:dir/>
          <dgm:animLvl val="lvl"/>
          <dgm:resizeHandles/>
        </dgm:presLayoutVars>
      </dgm:prSet>
      <dgm:spPr/>
    </dgm:pt>
    <dgm:pt modelId="{1E8DA3AF-C603-4308-A556-0031B1DB08A4}" type="pres">
      <dgm:prSet presAssocID="{6614D434-61F5-4E27-B432-C509BF7C4EB0}" presName="linNode" presStyleCnt="0"/>
      <dgm:spPr/>
    </dgm:pt>
    <dgm:pt modelId="{15B5ACEA-7EB0-4409-96E9-D248178FC9AA}" type="pres">
      <dgm:prSet presAssocID="{6614D434-61F5-4E27-B432-C509BF7C4EB0}" presName="parentShp" presStyleLbl="node1" presStyleIdx="0" presStyleCnt="5" custScaleX="69505" custScaleY="116820" custLinFactNeighborX="-17623" custLinFactNeighborY="-1566">
        <dgm:presLayoutVars>
          <dgm:bulletEnabled val="1"/>
        </dgm:presLayoutVars>
      </dgm:prSet>
      <dgm:spPr/>
    </dgm:pt>
    <dgm:pt modelId="{0254E802-2B3D-4503-97F4-B658580F2E48}" type="pres">
      <dgm:prSet presAssocID="{6614D434-61F5-4E27-B432-C509BF7C4EB0}" presName="childShp" presStyleLbl="bgAccFollowNode1" presStyleIdx="0" presStyleCnt="5" custScaleX="68353" custScaleY="144683" custLinFactNeighborX="-18220" custLinFactNeighborY="818">
        <dgm:presLayoutVars>
          <dgm:bulletEnabled val="1"/>
        </dgm:presLayoutVars>
      </dgm:prSet>
      <dgm:spPr>
        <a:noFill/>
        <a:ln>
          <a:noFill/>
        </a:ln>
      </dgm:spPr>
    </dgm:pt>
    <dgm:pt modelId="{FEC3F727-B6E4-4545-9625-85B6F2E2226B}" type="pres">
      <dgm:prSet presAssocID="{AD0E989B-4281-45E0-9C60-56E32D4A57D6}" presName="spacing" presStyleCnt="0"/>
      <dgm:spPr/>
    </dgm:pt>
    <dgm:pt modelId="{B2028B34-292D-48AB-B778-987E49C69049}" type="pres">
      <dgm:prSet presAssocID="{33248BBA-1F19-4E66-BB73-1D75E5C6B0AD}" presName="linNode" presStyleCnt="0"/>
      <dgm:spPr/>
    </dgm:pt>
    <dgm:pt modelId="{272B861B-52BD-4DD0-94AC-B3BF2D07C26D}" type="pres">
      <dgm:prSet presAssocID="{33248BBA-1F19-4E66-BB73-1D75E5C6B0AD}" presName="parentShp" presStyleLbl="node1" presStyleIdx="1" presStyleCnt="5" custScaleX="69505" custScaleY="116742" custLinFactNeighborX="-17614" custLinFactNeighborY="-17690">
        <dgm:presLayoutVars>
          <dgm:bulletEnabled val="1"/>
        </dgm:presLayoutVars>
      </dgm:prSet>
      <dgm:spPr/>
    </dgm:pt>
    <dgm:pt modelId="{954F340C-851E-4925-A336-20176236B68D}" type="pres">
      <dgm:prSet presAssocID="{33248BBA-1F19-4E66-BB73-1D75E5C6B0AD}" presName="childShp" presStyleLbl="bgAccFollowNode1" presStyleIdx="1" presStyleCnt="5" custScaleX="68372" custScaleY="148252" custLinFactNeighborX="77341" custLinFactNeighborY="-9187">
        <dgm:presLayoutVars>
          <dgm:bulletEnabled val="1"/>
        </dgm:presLayoutVars>
      </dgm:prSet>
      <dgm:spPr>
        <a:noFill/>
        <a:ln>
          <a:noFill/>
        </a:ln>
      </dgm:spPr>
    </dgm:pt>
    <dgm:pt modelId="{1D46F703-D1B3-4278-81E9-2179B5056E05}" type="pres">
      <dgm:prSet presAssocID="{AA95EB94-03DE-4D77-B034-72F1F04A54D6}" presName="spacing" presStyleCnt="0"/>
      <dgm:spPr/>
    </dgm:pt>
    <dgm:pt modelId="{26331E43-E667-48B0-85EA-7967B19FB4A9}" type="pres">
      <dgm:prSet presAssocID="{0B2453A7-1999-4B61-B7BE-96FF501800FD}" presName="linNode" presStyleCnt="0"/>
      <dgm:spPr/>
    </dgm:pt>
    <dgm:pt modelId="{D447FF60-B0C1-46AC-9143-1C9B6F6EB90D}" type="pres">
      <dgm:prSet presAssocID="{0B2453A7-1999-4B61-B7BE-96FF501800FD}" presName="parentShp" presStyleLbl="node1" presStyleIdx="2" presStyleCnt="5" custScaleX="69505" custScaleY="64891" custLinFactNeighborX="-17540" custLinFactNeighborY="-7448">
        <dgm:presLayoutVars>
          <dgm:bulletEnabled val="1"/>
        </dgm:presLayoutVars>
      </dgm:prSet>
      <dgm:spPr/>
    </dgm:pt>
    <dgm:pt modelId="{0DBEEA97-0CAA-4ED0-AF69-3E1A53C35E97}" type="pres">
      <dgm:prSet presAssocID="{0B2453A7-1999-4B61-B7BE-96FF501800FD}" presName="childShp" presStyleLbl="bgAccFollowNode1" presStyleIdx="2" presStyleCnt="5" custScaleX="68372" custScaleY="81235" custLinFactNeighborX="77282" custLinFactNeighborY="-12702">
        <dgm:presLayoutVars>
          <dgm:bulletEnabled val="1"/>
        </dgm:presLayoutVars>
      </dgm:prSet>
      <dgm:spPr>
        <a:noFill/>
        <a:ln>
          <a:noFill/>
        </a:ln>
      </dgm:spPr>
    </dgm:pt>
    <dgm:pt modelId="{336F7A8B-795E-4C99-B6DE-0CE05DE21705}" type="pres">
      <dgm:prSet presAssocID="{E6DB2A78-1D62-4431-89B5-FF71319FF11C}" presName="spacing" presStyleCnt="0"/>
      <dgm:spPr/>
    </dgm:pt>
    <dgm:pt modelId="{F2043A13-8E3A-4935-A91C-5A2D9B0751C5}" type="pres">
      <dgm:prSet presAssocID="{52503E8C-4381-47FA-A583-D47980BBAC7F}" presName="linNode" presStyleCnt="0"/>
      <dgm:spPr/>
    </dgm:pt>
    <dgm:pt modelId="{EFF2AED9-ACB9-4837-AB70-35A2BDCF7B14}" type="pres">
      <dgm:prSet presAssocID="{52503E8C-4381-47FA-A583-D47980BBAC7F}" presName="parentShp" presStyleLbl="node1" presStyleIdx="3" presStyleCnt="5" custScaleX="69505" custScaleY="64891" custLinFactNeighborX="-17540" custLinFactNeighborY="-11467">
        <dgm:presLayoutVars>
          <dgm:bulletEnabled val="1"/>
        </dgm:presLayoutVars>
      </dgm:prSet>
      <dgm:spPr/>
    </dgm:pt>
    <dgm:pt modelId="{B872D2EE-202E-42E1-BB85-C5E12524F457}" type="pres">
      <dgm:prSet presAssocID="{52503E8C-4381-47FA-A583-D47980BBAC7F}" presName="childShp" presStyleLbl="bgAccFollowNode1" presStyleIdx="3" presStyleCnt="5" custScaleX="68372" custScaleY="79382" custLinFactNeighborX="77282" custLinFactNeighborY="-19768">
        <dgm:presLayoutVars>
          <dgm:bulletEnabled val="1"/>
        </dgm:presLayoutVars>
      </dgm:prSet>
      <dgm:spPr/>
    </dgm:pt>
    <dgm:pt modelId="{55C69C5F-6736-4DDD-867D-796057F2C371}" type="pres">
      <dgm:prSet presAssocID="{94F94C47-5E3D-4A85-AB1F-631F6F9FD3B5}" presName="spacing" presStyleCnt="0"/>
      <dgm:spPr/>
    </dgm:pt>
    <dgm:pt modelId="{7AF8624F-3D8B-4813-A4C4-0D44431A8AF0}" type="pres">
      <dgm:prSet presAssocID="{80A1E6A7-5F98-4623-AC9F-A8A1C6D09F91}" presName="linNode" presStyleCnt="0"/>
      <dgm:spPr/>
    </dgm:pt>
    <dgm:pt modelId="{76055D17-61B8-4C02-A658-223B6FC969EC}" type="pres">
      <dgm:prSet presAssocID="{80A1E6A7-5F98-4623-AC9F-A8A1C6D09F91}" presName="parentShp" presStyleLbl="node1" presStyleIdx="4" presStyleCnt="5" custScaleX="69505" custScaleY="64891" custLinFactNeighborX="-17540" custLinFactNeighborY="-13021">
        <dgm:presLayoutVars>
          <dgm:bulletEnabled val="1"/>
        </dgm:presLayoutVars>
      </dgm:prSet>
      <dgm:spPr/>
    </dgm:pt>
    <dgm:pt modelId="{CBA6EA34-AC35-4353-825C-56CB0E1C1E30}" type="pres">
      <dgm:prSet presAssocID="{80A1E6A7-5F98-4623-AC9F-A8A1C6D09F91}" presName="childShp" presStyleLbl="bgAccFollowNode1" presStyleIdx="4" presStyleCnt="5" custScaleX="68372" custScaleY="79687" custLinFactNeighborX="77282" custLinFactNeighborY="-29851">
        <dgm:presLayoutVars>
          <dgm:bulletEnabled val="1"/>
        </dgm:presLayoutVars>
      </dgm:prSet>
      <dgm:spPr/>
    </dgm:pt>
  </dgm:ptLst>
  <dgm:cxnLst>
    <dgm:cxn modelId="{151E4A17-7D00-4B85-9D6D-26A969C8C861}" type="presOf" srcId="{0B2453A7-1999-4B61-B7BE-96FF501800FD}" destId="{D447FF60-B0C1-46AC-9143-1C9B6F6EB90D}" srcOrd="0" destOrd="0" presId="urn:microsoft.com/office/officeart/2005/8/layout/vList6"/>
    <dgm:cxn modelId="{BD9CC539-25D3-476B-B05A-DCB281CCE377}" srcId="{CFD04FFB-DB7E-4F0E-A96E-A2CC051DB5E5}" destId="{6614D434-61F5-4E27-B432-C509BF7C4EB0}" srcOrd="0" destOrd="0" parTransId="{AEB41C9C-40C5-4B3F-A591-1025CF0A3FB9}" sibTransId="{AD0E989B-4281-45E0-9C60-56E32D4A57D6}"/>
    <dgm:cxn modelId="{2824405D-0DED-463C-8DBD-22BC062E10AC}" type="presOf" srcId="{33248BBA-1F19-4E66-BB73-1D75E5C6B0AD}" destId="{272B861B-52BD-4DD0-94AC-B3BF2D07C26D}" srcOrd="0" destOrd="0" presId="urn:microsoft.com/office/officeart/2005/8/layout/vList6"/>
    <dgm:cxn modelId="{A3B5CB55-4D6E-467C-8A2F-85628DF7D6FF}" type="presOf" srcId="{CA1AF2B4-8234-4B3B-843E-DD4E1D26C8E2}" destId="{CBA6EA34-AC35-4353-825C-56CB0E1C1E30}" srcOrd="0" destOrd="0" presId="urn:microsoft.com/office/officeart/2005/8/layout/vList6"/>
    <dgm:cxn modelId="{974C6F76-522E-461F-8F60-3526122A0359}" srcId="{CFD04FFB-DB7E-4F0E-A96E-A2CC051DB5E5}" destId="{33248BBA-1F19-4E66-BB73-1D75E5C6B0AD}" srcOrd="1" destOrd="0" parTransId="{2A8396CA-8A5A-44D6-AC78-C0B40A2898B4}" sibTransId="{AA95EB94-03DE-4D77-B034-72F1F04A54D6}"/>
    <dgm:cxn modelId="{16EA938B-309F-4723-BC39-A0A4B04815E6}" srcId="{52503E8C-4381-47FA-A583-D47980BBAC7F}" destId="{6852ED53-9C25-401E-AB50-59F31BBEA0CF}" srcOrd="0" destOrd="0" parTransId="{F433FCC1-7886-4DAD-A469-E3416DE36248}" sibTransId="{3E0126F6-43CA-45D8-B6B9-5F858715193D}"/>
    <dgm:cxn modelId="{CDEF6B92-CE8E-4ACB-9360-0EF38FD86634}" type="presOf" srcId="{CFD04FFB-DB7E-4F0E-A96E-A2CC051DB5E5}" destId="{242E5C17-020E-445C-81B7-4A1D4DC3A726}" srcOrd="0" destOrd="0" presId="urn:microsoft.com/office/officeart/2005/8/layout/vList6"/>
    <dgm:cxn modelId="{ABD50C9C-C95B-455C-865E-0B8991F69663}" srcId="{CFD04FFB-DB7E-4F0E-A96E-A2CC051DB5E5}" destId="{52503E8C-4381-47FA-A583-D47980BBAC7F}" srcOrd="3" destOrd="0" parTransId="{82389C58-65D5-4F31-BA60-1DA1DC45D915}" sibTransId="{94F94C47-5E3D-4A85-AB1F-631F6F9FD3B5}"/>
    <dgm:cxn modelId="{926847B0-8A8C-48FB-83C2-9568828F6513}" srcId="{CFD04FFB-DB7E-4F0E-A96E-A2CC051DB5E5}" destId="{0B2453A7-1999-4B61-B7BE-96FF501800FD}" srcOrd="2" destOrd="0" parTransId="{B7935871-C810-4E44-9EDC-B0DDB432F01E}" sibTransId="{E6DB2A78-1D62-4431-89B5-FF71319FF11C}"/>
    <dgm:cxn modelId="{4E872BBF-95C6-4A61-BE53-FBF592F0023D}" type="presOf" srcId="{52503E8C-4381-47FA-A583-D47980BBAC7F}" destId="{EFF2AED9-ACB9-4837-AB70-35A2BDCF7B14}" srcOrd="0" destOrd="0" presId="urn:microsoft.com/office/officeart/2005/8/layout/vList6"/>
    <dgm:cxn modelId="{F6998CCD-2B79-47F2-862C-B3BEFA894BB9}" type="presOf" srcId="{80A1E6A7-5F98-4623-AC9F-A8A1C6D09F91}" destId="{76055D17-61B8-4C02-A658-223B6FC969EC}" srcOrd="0" destOrd="0" presId="urn:microsoft.com/office/officeart/2005/8/layout/vList6"/>
    <dgm:cxn modelId="{FFA5A5DB-8AC9-4951-AA46-33D928DA1CA2}" srcId="{CFD04FFB-DB7E-4F0E-A96E-A2CC051DB5E5}" destId="{80A1E6A7-5F98-4623-AC9F-A8A1C6D09F91}" srcOrd="4" destOrd="0" parTransId="{920FDC31-682A-4E63-B310-FB106D8F8627}" sibTransId="{20A44B60-0C98-4542-BEB3-17BC714C4EBE}"/>
    <dgm:cxn modelId="{3BAFA1E5-5F3D-4B5C-A1DE-4F70473F6DCD}" type="presOf" srcId="{6852ED53-9C25-401E-AB50-59F31BBEA0CF}" destId="{B872D2EE-202E-42E1-BB85-C5E12524F457}" srcOrd="0" destOrd="0" presId="urn:microsoft.com/office/officeart/2005/8/layout/vList6"/>
    <dgm:cxn modelId="{4FEC0BE6-BEBA-4B7D-B6B9-F4C550CBC8E3}" type="presOf" srcId="{6614D434-61F5-4E27-B432-C509BF7C4EB0}" destId="{15B5ACEA-7EB0-4409-96E9-D248178FC9AA}" srcOrd="0" destOrd="0" presId="urn:microsoft.com/office/officeart/2005/8/layout/vList6"/>
    <dgm:cxn modelId="{347F7FF7-5232-462F-AC7A-38F3CE5BE623}" srcId="{80A1E6A7-5F98-4623-AC9F-A8A1C6D09F91}" destId="{CA1AF2B4-8234-4B3B-843E-DD4E1D26C8E2}" srcOrd="0" destOrd="0" parTransId="{5C8FA32C-32E3-40C2-9041-A6F37C393255}" sibTransId="{B4B93A08-ADE5-4A3F-A134-64928C40E995}"/>
    <dgm:cxn modelId="{2159628E-399F-4006-8B5A-7E8A1CB34572}" type="presParOf" srcId="{242E5C17-020E-445C-81B7-4A1D4DC3A726}" destId="{1E8DA3AF-C603-4308-A556-0031B1DB08A4}" srcOrd="0" destOrd="0" presId="urn:microsoft.com/office/officeart/2005/8/layout/vList6"/>
    <dgm:cxn modelId="{49C97648-FAC8-41FF-B772-9F16AA3747E8}" type="presParOf" srcId="{1E8DA3AF-C603-4308-A556-0031B1DB08A4}" destId="{15B5ACEA-7EB0-4409-96E9-D248178FC9AA}" srcOrd="0" destOrd="0" presId="urn:microsoft.com/office/officeart/2005/8/layout/vList6"/>
    <dgm:cxn modelId="{6A410ED4-1696-4ED4-ABA7-DE953318A0D4}" type="presParOf" srcId="{1E8DA3AF-C603-4308-A556-0031B1DB08A4}" destId="{0254E802-2B3D-4503-97F4-B658580F2E48}" srcOrd="1" destOrd="0" presId="urn:microsoft.com/office/officeart/2005/8/layout/vList6"/>
    <dgm:cxn modelId="{268E79E6-32F5-43A4-BDED-6E41AEF9AF50}" type="presParOf" srcId="{242E5C17-020E-445C-81B7-4A1D4DC3A726}" destId="{FEC3F727-B6E4-4545-9625-85B6F2E2226B}" srcOrd="1" destOrd="0" presId="urn:microsoft.com/office/officeart/2005/8/layout/vList6"/>
    <dgm:cxn modelId="{A19DA947-15C1-46E3-83B7-694124DC90A5}" type="presParOf" srcId="{242E5C17-020E-445C-81B7-4A1D4DC3A726}" destId="{B2028B34-292D-48AB-B778-987E49C69049}" srcOrd="2" destOrd="0" presId="urn:microsoft.com/office/officeart/2005/8/layout/vList6"/>
    <dgm:cxn modelId="{E9E78A3A-21AF-4A34-8F32-B7926FCD78B2}" type="presParOf" srcId="{B2028B34-292D-48AB-B778-987E49C69049}" destId="{272B861B-52BD-4DD0-94AC-B3BF2D07C26D}" srcOrd="0" destOrd="0" presId="urn:microsoft.com/office/officeart/2005/8/layout/vList6"/>
    <dgm:cxn modelId="{C8AD3F1F-5514-413B-878F-57AFC48641FF}" type="presParOf" srcId="{B2028B34-292D-48AB-B778-987E49C69049}" destId="{954F340C-851E-4925-A336-20176236B68D}" srcOrd="1" destOrd="0" presId="urn:microsoft.com/office/officeart/2005/8/layout/vList6"/>
    <dgm:cxn modelId="{B84709B1-FFAE-4ABA-8BE0-37E8B1EAE4B7}" type="presParOf" srcId="{242E5C17-020E-445C-81B7-4A1D4DC3A726}" destId="{1D46F703-D1B3-4278-81E9-2179B5056E05}" srcOrd="3" destOrd="0" presId="urn:microsoft.com/office/officeart/2005/8/layout/vList6"/>
    <dgm:cxn modelId="{A980461B-970C-4C85-BA24-F4B43CCE8B41}" type="presParOf" srcId="{242E5C17-020E-445C-81B7-4A1D4DC3A726}" destId="{26331E43-E667-48B0-85EA-7967B19FB4A9}" srcOrd="4" destOrd="0" presId="urn:microsoft.com/office/officeart/2005/8/layout/vList6"/>
    <dgm:cxn modelId="{B54E7433-5FED-46F4-A509-1EA48C815EC7}" type="presParOf" srcId="{26331E43-E667-48B0-85EA-7967B19FB4A9}" destId="{D447FF60-B0C1-46AC-9143-1C9B6F6EB90D}" srcOrd="0" destOrd="0" presId="urn:microsoft.com/office/officeart/2005/8/layout/vList6"/>
    <dgm:cxn modelId="{BFCAAD79-11F7-47F3-8A44-EE0785E0DC35}" type="presParOf" srcId="{26331E43-E667-48B0-85EA-7967B19FB4A9}" destId="{0DBEEA97-0CAA-4ED0-AF69-3E1A53C35E97}" srcOrd="1" destOrd="0" presId="urn:microsoft.com/office/officeart/2005/8/layout/vList6"/>
    <dgm:cxn modelId="{48FA29CA-77C5-4A0F-8703-5E5E1286919C}" type="presParOf" srcId="{242E5C17-020E-445C-81B7-4A1D4DC3A726}" destId="{336F7A8B-795E-4C99-B6DE-0CE05DE21705}" srcOrd="5" destOrd="0" presId="urn:microsoft.com/office/officeart/2005/8/layout/vList6"/>
    <dgm:cxn modelId="{527473E8-4847-4BC1-9319-9E4A50FB1B35}" type="presParOf" srcId="{242E5C17-020E-445C-81B7-4A1D4DC3A726}" destId="{F2043A13-8E3A-4935-A91C-5A2D9B0751C5}" srcOrd="6" destOrd="0" presId="urn:microsoft.com/office/officeart/2005/8/layout/vList6"/>
    <dgm:cxn modelId="{FEB4B6A4-57EE-4C8A-AFDB-61ADC98D28ED}" type="presParOf" srcId="{F2043A13-8E3A-4935-A91C-5A2D9B0751C5}" destId="{EFF2AED9-ACB9-4837-AB70-35A2BDCF7B14}" srcOrd="0" destOrd="0" presId="urn:microsoft.com/office/officeart/2005/8/layout/vList6"/>
    <dgm:cxn modelId="{FCDE420C-7B2D-43CD-97D7-A4F60CF45054}" type="presParOf" srcId="{F2043A13-8E3A-4935-A91C-5A2D9B0751C5}" destId="{B872D2EE-202E-42E1-BB85-C5E12524F457}" srcOrd="1" destOrd="0" presId="urn:microsoft.com/office/officeart/2005/8/layout/vList6"/>
    <dgm:cxn modelId="{8CE1EBF4-A77B-4FEA-9744-D3C9AFAC5954}" type="presParOf" srcId="{242E5C17-020E-445C-81B7-4A1D4DC3A726}" destId="{55C69C5F-6736-4DDD-867D-796057F2C371}" srcOrd="7" destOrd="0" presId="urn:microsoft.com/office/officeart/2005/8/layout/vList6"/>
    <dgm:cxn modelId="{FB072151-2629-4B5B-8E03-3CBC782A293B}" type="presParOf" srcId="{242E5C17-020E-445C-81B7-4A1D4DC3A726}" destId="{7AF8624F-3D8B-4813-A4C4-0D44431A8AF0}" srcOrd="8" destOrd="0" presId="urn:microsoft.com/office/officeart/2005/8/layout/vList6"/>
    <dgm:cxn modelId="{CCB8FA4D-51C8-4A3E-8318-C6D60C8D59D6}" type="presParOf" srcId="{7AF8624F-3D8B-4813-A4C4-0D44431A8AF0}" destId="{76055D17-61B8-4C02-A658-223B6FC969EC}" srcOrd="0" destOrd="0" presId="urn:microsoft.com/office/officeart/2005/8/layout/vList6"/>
    <dgm:cxn modelId="{AD364285-885C-4695-8978-4DE76DC836F3}" type="presParOf" srcId="{7AF8624F-3D8B-4813-A4C4-0D44431A8AF0}" destId="{CBA6EA34-AC35-4353-825C-56CB0E1C1E3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4E802-2B3D-4503-97F4-B658580F2E48}">
      <dsp:nvSpPr>
        <dsp:cNvPr id="0" name=""/>
        <dsp:cNvSpPr/>
      </dsp:nvSpPr>
      <dsp:spPr>
        <a:xfrm>
          <a:off x="2024347" y="8550"/>
          <a:ext cx="2296221" cy="1197384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5ACEA-7EB0-4409-96E9-D248178FC9AA}">
      <dsp:nvSpPr>
        <dsp:cNvPr id="0" name=""/>
        <dsp:cNvSpPr/>
      </dsp:nvSpPr>
      <dsp:spPr>
        <a:xfrm>
          <a:off x="283763" y="104117"/>
          <a:ext cx="1556614" cy="966792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Cd</a:t>
          </a:r>
          <a:br>
            <a:rPr lang="en-US" altLang="ko-KR" sz="1800" kern="1200" dirty="0">
              <a:latin typeface="-윤고딕330" panose="02030504000101010101" charset="-127"/>
              <a:ea typeface="-윤고딕330" panose="02030504000101010101" charset="-127"/>
            </a:rPr>
          </a:br>
          <a:r>
            <a:rPr lang="en-US" altLang="ko-KR" sz="1050" kern="1200" dirty="0">
              <a:latin typeface="-윤고딕330" panose="02030504000101010101" charset="-127"/>
              <a:ea typeface="-윤고딕330" panose="02030504000101010101" charset="-127"/>
            </a:rPr>
            <a:t>(high noon, </a:t>
          </a:r>
          <a:br>
            <a:rPr lang="en-US" altLang="ko-KR" sz="1050" kern="1200" dirty="0">
              <a:latin typeface="-윤고딕330" panose="02030504000101010101" charset="-127"/>
              <a:ea typeface="-윤고딕330" panose="02030504000101010101" charset="-127"/>
            </a:rPr>
          </a:br>
          <a:r>
            <a:rPr lang="en-US" altLang="ko-KR" sz="1050" kern="1200" dirty="0">
              <a:latin typeface="-윤고딕330" panose="02030504000101010101" charset="-127"/>
              <a:ea typeface="-윤고딕330" panose="02030504000101010101" charset="-127"/>
            </a:rPr>
            <a:t>The Thermal comfort)</a:t>
          </a:r>
          <a:endParaRPr lang="ko-KR" altLang="en-US" sz="1050" kern="1200" dirty="0">
            <a:latin typeface="-윤고딕330" panose="02030504000101010101" charset="-127"/>
            <a:ea typeface="-윤고딕330" panose="02030504000101010101" charset="-127"/>
          </a:endParaRPr>
        </a:p>
      </dsp:txBody>
      <dsp:txXfrm>
        <a:off x="330958" y="151312"/>
        <a:ext cx="1462224" cy="872402"/>
      </dsp:txXfrm>
    </dsp:sp>
    <dsp:sp modelId="{954F340C-851E-4925-A336-20176236B68D}">
      <dsp:nvSpPr>
        <dsp:cNvPr id="0" name=""/>
        <dsp:cNvSpPr/>
      </dsp:nvSpPr>
      <dsp:spPr>
        <a:xfrm>
          <a:off x="3307542" y="1205893"/>
          <a:ext cx="2296859" cy="1226921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B861B-52BD-4DD0-94AC-B3BF2D07C26D}">
      <dsp:nvSpPr>
        <dsp:cNvPr id="0" name=""/>
        <dsp:cNvSpPr/>
      </dsp:nvSpPr>
      <dsp:spPr>
        <a:xfrm>
          <a:off x="283746" y="1265910"/>
          <a:ext cx="1556614" cy="966146"/>
        </a:xfrm>
        <a:prstGeom prst="roundRect">
          <a:avLst/>
        </a:prstGeom>
        <a:solidFill>
          <a:schemeClr val="accent2">
            <a:shade val="80000"/>
            <a:hueOff val="-8968"/>
            <a:satOff val="-1006"/>
            <a:lumOff val="64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Ca</a:t>
          </a:r>
          <a:br>
            <a:rPr lang="en-US" altLang="ko-KR" sz="1800" kern="1200" dirty="0">
              <a:latin typeface="-윤고딕330" panose="02030504000101010101" charset="-127"/>
              <a:ea typeface="-윤고딕330" panose="02030504000101010101" charset="-127"/>
            </a:rPr>
          </a:br>
          <a:r>
            <a:rPr lang="en-US" altLang="ko-KR" sz="1050" kern="1200" dirty="0">
              <a:latin typeface="-윤고딕330" panose="02030504000101010101" charset="-127"/>
              <a:ea typeface="-윤고딕330" panose="02030504000101010101" charset="-127"/>
            </a:rPr>
            <a:t>(Daily average,</a:t>
          </a:r>
          <a:br>
            <a:rPr lang="en-US" altLang="ko-KR" sz="1050" kern="1200" dirty="0">
              <a:latin typeface="-윤고딕330" panose="02030504000101010101" charset="-127"/>
              <a:ea typeface="-윤고딕330" panose="02030504000101010101" charset="-127"/>
            </a:rPr>
          </a:br>
          <a:r>
            <a:rPr lang="en-US" altLang="ko-KR" sz="1050" kern="1200" dirty="0">
              <a:latin typeface="-윤고딕330" panose="02030504000101010101" charset="-127"/>
              <a:ea typeface="-윤고딕330" panose="02030504000101010101" charset="-127"/>
            </a:rPr>
            <a:t> The </a:t>
          </a:r>
          <a:r>
            <a:rPr lang="en-US" altLang="ko-KR" sz="1050" kern="1200" dirty="0" err="1">
              <a:latin typeface="-윤고딕330" panose="02030504000101010101" charset="-127"/>
              <a:ea typeface="-윤고딕330" panose="02030504000101010101" charset="-127"/>
            </a:rPr>
            <a:t>Themal</a:t>
          </a:r>
          <a:r>
            <a:rPr lang="en-US" altLang="ko-KR" sz="1050" kern="1200" dirty="0">
              <a:latin typeface="-윤고딕330" panose="02030504000101010101" charset="-127"/>
              <a:ea typeface="-윤고딕330" panose="02030504000101010101" charset="-127"/>
            </a:rPr>
            <a:t> comfort)</a:t>
          </a:r>
          <a:endParaRPr lang="ko-KR" altLang="en-US" sz="1050" kern="1200" dirty="0">
            <a:latin typeface="-윤고딕330" panose="02030504000101010101" charset="-127"/>
            <a:ea typeface="-윤고딕330" panose="02030504000101010101" charset="-127"/>
          </a:endParaRPr>
        </a:p>
      </dsp:txBody>
      <dsp:txXfrm>
        <a:off x="330909" y="1313073"/>
        <a:ext cx="1462288" cy="871820"/>
      </dsp:txXfrm>
    </dsp:sp>
    <dsp:sp modelId="{0DBEEA97-0CAA-4ED0-AF69-3E1A53C35E97}">
      <dsp:nvSpPr>
        <dsp:cNvPr id="0" name=""/>
        <dsp:cNvSpPr/>
      </dsp:nvSpPr>
      <dsp:spPr>
        <a:xfrm>
          <a:off x="3305296" y="2486484"/>
          <a:ext cx="2299105" cy="672293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7FF60-B0C1-46AC-9143-1C9B6F6EB90D}">
      <dsp:nvSpPr>
        <dsp:cNvPr id="0" name=""/>
        <dsp:cNvSpPr/>
      </dsp:nvSpPr>
      <dsp:spPr>
        <a:xfrm>
          <a:off x="283773" y="2597596"/>
          <a:ext cx="1558135" cy="537032"/>
        </a:xfrm>
        <a:prstGeom prst="roundRect">
          <a:avLst/>
        </a:prstGeom>
        <a:solidFill>
          <a:schemeClr val="accent2">
            <a:shade val="80000"/>
            <a:hueOff val="-17936"/>
            <a:satOff val="-2012"/>
            <a:lumOff val="128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P</a:t>
          </a:r>
          <a:endParaRPr lang="ko-KR" altLang="en-US" sz="1800" kern="1200" dirty="0">
            <a:solidFill>
              <a:srgbClr val="FFFF00"/>
            </a:solidFill>
            <a:latin typeface="-윤고딕330" panose="02030504000101010101" charset="-127"/>
            <a:ea typeface="-윤고딕330" panose="02030504000101010101" charset="-127"/>
          </a:endParaRPr>
        </a:p>
      </dsp:txBody>
      <dsp:txXfrm>
        <a:off x="309989" y="2623812"/>
        <a:ext cx="1505703" cy="484600"/>
      </dsp:txXfrm>
    </dsp:sp>
    <dsp:sp modelId="{B872D2EE-202E-42E1-BB85-C5E12524F457}">
      <dsp:nvSpPr>
        <dsp:cNvPr id="0" name=""/>
        <dsp:cNvSpPr/>
      </dsp:nvSpPr>
      <dsp:spPr>
        <a:xfrm>
          <a:off x="3305296" y="3183059"/>
          <a:ext cx="2299105" cy="656958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ctr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/>
        </a:p>
      </dsp:txBody>
      <dsp:txXfrm>
        <a:off x="3305296" y="3265179"/>
        <a:ext cx="2052746" cy="492718"/>
      </dsp:txXfrm>
    </dsp:sp>
    <dsp:sp modelId="{EFF2AED9-ACB9-4837-AB70-35A2BDCF7B14}">
      <dsp:nvSpPr>
        <dsp:cNvPr id="0" name=""/>
        <dsp:cNvSpPr/>
      </dsp:nvSpPr>
      <dsp:spPr>
        <a:xfrm>
          <a:off x="283773" y="3311721"/>
          <a:ext cx="1558135" cy="537032"/>
        </a:xfrm>
        <a:prstGeom prst="roundRect">
          <a:avLst/>
        </a:prstGeom>
        <a:solidFill>
          <a:schemeClr val="accent2">
            <a:shade val="80000"/>
            <a:hueOff val="-26904"/>
            <a:satOff val="-3018"/>
            <a:lumOff val="192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W</a:t>
          </a:r>
          <a:endParaRPr lang="ko-KR" altLang="en-US" sz="1800" kern="1200" dirty="0">
            <a:solidFill>
              <a:srgbClr val="FFFF00"/>
            </a:solidFill>
            <a:latin typeface="-윤고딕330" panose="02030504000101010101" charset="-127"/>
            <a:ea typeface="-윤고딕330" panose="02030504000101010101" charset="-127"/>
          </a:endParaRPr>
        </a:p>
      </dsp:txBody>
      <dsp:txXfrm>
        <a:off x="309989" y="3337937"/>
        <a:ext cx="1505703" cy="484600"/>
      </dsp:txXfrm>
    </dsp:sp>
    <dsp:sp modelId="{CBA6EA34-AC35-4353-825C-56CB0E1C1E30}">
      <dsp:nvSpPr>
        <dsp:cNvPr id="0" name=""/>
        <dsp:cNvSpPr/>
      </dsp:nvSpPr>
      <dsp:spPr>
        <a:xfrm>
          <a:off x="3305296" y="3839331"/>
          <a:ext cx="2299105" cy="659482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ctr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/>
        </a:p>
      </dsp:txBody>
      <dsp:txXfrm>
        <a:off x="3305296" y="3921766"/>
        <a:ext cx="2051799" cy="494612"/>
      </dsp:txXfrm>
    </dsp:sp>
    <dsp:sp modelId="{76055D17-61B8-4C02-A658-223B6FC969EC}">
      <dsp:nvSpPr>
        <dsp:cNvPr id="0" name=""/>
        <dsp:cNvSpPr/>
      </dsp:nvSpPr>
      <dsp:spPr>
        <a:xfrm>
          <a:off x="283773" y="4039840"/>
          <a:ext cx="1558135" cy="537032"/>
        </a:xfrm>
        <a:prstGeom prst="roundRect">
          <a:avLst/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rgbClr val="FFFF00"/>
              </a:solidFill>
              <a:latin typeface="-윤고딕330" panose="02030504000101010101" charset="-127"/>
              <a:ea typeface="-윤고딕330" panose="02030504000101010101" charset="-127"/>
            </a:rPr>
            <a:t>S</a:t>
          </a:r>
          <a:endParaRPr lang="ko-KR" altLang="en-US" sz="1800" kern="1200" dirty="0">
            <a:solidFill>
              <a:srgbClr val="FFFF00"/>
            </a:solidFill>
            <a:latin typeface="-윤고딕330" panose="02030504000101010101" charset="-127"/>
            <a:ea typeface="-윤고딕330" panose="02030504000101010101" charset="-127"/>
          </a:endParaRPr>
        </a:p>
      </dsp:txBody>
      <dsp:txXfrm>
        <a:off x="309989" y="4066056"/>
        <a:ext cx="1505703" cy="484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8344A-C9F7-4EC2-844B-42014C131E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07D9A-1071-47E4-A4E0-492BB30BD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81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보시면 배경</a:t>
            </a:r>
            <a:r>
              <a:rPr lang="en-US" altLang="ko-KR" dirty="0"/>
              <a:t>, </a:t>
            </a:r>
            <a:r>
              <a:rPr lang="ko-KR" altLang="en-US" dirty="0"/>
              <a:t>연구도구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결과</a:t>
            </a:r>
            <a:r>
              <a:rPr lang="en-US" altLang="ko-KR" dirty="0"/>
              <a:t>, </a:t>
            </a:r>
            <a:r>
              <a:rPr lang="ko-KR" altLang="en-US" dirty="0"/>
              <a:t>결론 순으로 발표를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525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그림은 기상관측소 </a:t>
            </a:r>
            <a:r>
              <a:rPr lang="en-US" altLang="ko-KR" dirty="0" err="1"/>
              <a:t>asos</a:t>
            </a:r>
            <a:r>
              <a:rPr lang="en-US" altLang="ko-KR" dirty="0"/>
              <a:t> 4</a:t>
            </a:r>
            <a:r>
              <a:rPr lang="ko-KR" altLang="en-US" dirty="0"/>
              <a:t>곳과 </a:t>
            </a:r>
            <a:r>
              <a:rPr lang="en-US" altLang="ko-KR" dirty="0"/>
              <a:t>aws2</a:t>
            </a:r>
            <a:r>
              <a:rPr lang="ko-KR" altLang="en-US" dirty="0"/>
              <a:t>곳의 위치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97</a:t>
            </a:r>
            <a:r>
              <a:rPr lang="ko-KR" altLang="en-US" dirty="0"/>
              <a:t>개의 관광지점의 위치를 지도상에 나타낸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577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2014</a:t>
            </a:r>
            <a:r>
              <a:rPr lang="ko-KR" altLang="en-US" dirty="0"/>
              <a:t>년</a:t>
            </a:r>
            <a:r>
              <a:rPr lang="en-US" altLang="ko-KR" dirty="0"/>
              <a:t>,</a:t>
            </a:r>
            <a:r>
              <a:rPr lang="en-US" altLang="ko-KR" baseline="0" dirty="0"/>
              <a:t> 2015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6,7,8</a:t>
            </a:r>
            <a:r>
              <a:rPr lang="ko-KR" altLang="en-US" baseline="0" dirty="0"/>
              <a:t>월 기상데이터를 사용 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기온</a:t>
            </a:r>
            <a:r>
              <a:rPr lang="en-US" altLang="ko-KR" dirty="0"/>
              <a:t>,</a:t>
            </a:r>
            <a:r>
              <a:rPr lang="ko-KR" altLang="en-US" dirty="0"/>
              <a:t>강수</a:t>
            </a:r>
            <a:r>
              <a:rPr lang="en-US" altLang="ko-KR" dirty="0"/>
              <a:t>,</a:t>
            </a:r>
            <a:r>
              <a:rPr lang="ko-KR" altLang="en-US" dirty="0"/>
              <a:t>바람세기는 </a:t>
            </a:r>
            <a:r>
              <a:rPr lang="en-US" altLang="ko-KR" dirty="0" err="1"/>
              <a:t>asos</a:t>
            </a:r>
            <a:r>
              <a:rPr lang="ko-KR" altLang="en-US" dirty="0"/>
              <a:t>와 </a:t>
            </a:r>
            <a:r>
              <a:rPr lang="en-US" altLang="ko-KR" dirty="0" err="1"/>
              <a:t>aws</a:t>
            </a:r>
            <a:r>
              <a:rPr lang="ko-KR" altLang="en-US" dirty="0"/>
              <a:t>에서 관측된 것을 </a:t>
            </a:r>
            <a:r>
              <a:rPr lang="ko-KR" altLang="en-US" dirty="0" err="1"/>
              <a:t>썻으며</a:t>
            </a:r>
            <a:r>
              <a:rPr lang="en-US" altLang="ko-KR" dirty="0"/>
              <a:t>, </a:t>
            </a:r>
            <a:r>
              <a:rPr lang="ko-KR" altLang="en-US" dirty="0"/>
              <a:t>습도와 일조시간은 </a:t>
            </a:r>
            <a:r>
              <a:rPr lang="en-US" altLang="ko-KR" dirty="0" err="1"/>
              <a:t>asos</a:t>
            </a:r>
            <a:r>
              <a:rPr lang="ko-KR" altLang="en-US" dirty="0"/>
              <a:t>에서밖에 관측되지 않아 </a:t>
            </a:r>
            <a:r>
              <a:rPr lang="en-US" altLang="ko-KR" dirty="0" err="1"/>
              <a:t>asos</a:t>
            </a:r>
            <a:r>
              <a:rPr lang="ko-KR" altLang="en-US" dirty="0"/>
              <a:t> 자료를 가져와  데이터를 </a:t>
            </a:r>
            <a:r>
              <a:rPr lang="ko-KR" altLang="en-US" dirty="0" err="1"/>
              <a:t>합쳣습니다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812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의 위치</a:t>
            </a:r>
            <a:r>
              <a:rPr lang="en-US" altLang="ko-KR" dirty="0"/>
              <a:t>, </a:t>
            </a:r>
            <a:r>
              <a:rPr lang="en-US" altLang="ko-KR" dirty="0" err="1"/>
              <a:t>asos</a:t>
            </a:r>
            <a:r>
              <a:rPr lang="ko-KR" altLang="en-US" dirty="0"/>
              <a:t>의 위치를 앞에서 말한 </a:t>
            </a:r>
            <a:r>
              <a:rPr lang="en-US" altLang="ko-KR" dirty="0" err="1"/>
              <a:t>idw</a:t>
            </a:r>
            <a:r>
              <a:rPr lang="ko-KR" altLang="en-US" dirty="0"/>
              <a:t>를 이용해 관광지점별 날씨를 예측했습니다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1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 err="1"/>
              <a:t>idw</a:t>
            </a:r>
            <a:r>
              <a:rPr lang="ko-KR" altLang="en-US" dirty="0"/>
              <a:t>를 이용해 관광지점별 날씨를 예측 한 결과입니다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043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04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예측된 관광지점별 날씨를 </a:t>
            </a:r>
            <a:r>
              <a:rPr lang="en-US" altLang="ko-KR" dirty="0" err="1"/>
              <a:t>tci</a:t>
            </a:r>
            <a:r>
              <a:rPr lang="ko-KR" altLang="en-US" dirty="0"/>
              <a:t>에 대입해 </a:t>
            </a:r>
            <a:r>
              <a:rPr lang="en-US" altLang="ko-KR" dirty="0" err="1"/>
              <a:t>ktci</a:t>
            </a:r>
            <a:r>
              <a:rPr lang="ko-KR" altLang="en-US" dirty="0"/>
              <a:t>의 점수를 만들고 </a:t>
            </a:r>
            <a:r>
              <a:rPr lang="ko-KR" altLang="en-US" dirty="0" err="1"/>
              <a:t>카테고리별로</a:t>
            </a:r>
            <a:r>
              <a:rPr lang="ko-KR" altLang="en-US" dirty="0"/>
              <a:t> 분류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성산일출봉을 보시면</a:t>
            </a:r>
            <a:r>
              <a:rPr lang="en-US" altLang="ko-KR" dirty="0"/>
              <a:t>, k-</a:t>
            </a:r>
            <a:r>
              <a:rPr lang="en-US" altLang="ko-KR" dirty="0" err="1"/>
              <a:t>tci</a:t>
            </a:r>
            <a:r>
              <a:rPr lang="ko-KR" altLang="en-US" dirty="0"/>
              <a:t>의 점수가 </a:t>
            </a:r>
            <a:r>
              <a:rPr lang="en-US" altLang="ko-KR" dirty="0"/>
              <a:t>64.034</a:t>
            </a:r>
            <a:r>
              <a:rPr lang="ko-KR" altLang="en-US" dirty="0"/>
              <a:t>로 </a:t>
            </a:r>
            <a:r>
              <a:rPr lang="en-US" altLang="ko-KR" dirty="0"/>
              <a:t>61~70</a:t>
            </a:r>
            <a:r>
              <a:rPr lang="ko-KR" altLang="en-US" dirty="0"/>
              <a:t>점 사이므로 카테고리는 </a:t>
            </a:r>
            <a:r>
              <a:rPr lang="en-US" altLang="ko-KR" dirty="0"/>
              <a:t>good</a:t>
            </a:r>
            <a:r>
              <a:rPr lang="ko-KR" altLang="en-US" dirty="0"/>
              <a:t>으로 나타나게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95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ko-KR" altLang="en-US" dirty="0" err="1"/>
              <a:t>카테고리별로</a:t>
            </a:r>
            <a:r>
              <a:rPr lang="ko-KR" altLang="en-US" dirty="0"/>
              <a:t> 나타낸 것을 지도에 표시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37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Provided by the Korea Meteorological Administration and modified, identifying the criteria of the summer weather special report.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기상청에서 제공하고 있는 여름철 기상특보의 기준을 확인하여 수정하여 주었습니다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The result is shown as 'unfavorable' tourist destinations that fit your criteria on the map to refrain from traveling.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그 결과 지도에 기준에 부합되는 관광지들이 </a:t>
            </a:r>
            <a:r>
              <a:rPr lang="en-US" altLang="ko-KR" dirty="0"/>
              <a:t>'unfavorable'</a:t>
            </a:r>
            <a:r>
              <a:rPr lang="ko-KR" altLang="en-US" dirty="0"/>
              <a:t>로 나타나 여행을 자제하도록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EF8AAA-3D1B-4A00-B543-3004A28F65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280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KTCI </a:t>
            </a:r>
            <a:r>
              <a:rPr lang="ko-KR" altLang="en-US" dirty="0">
                <a:effectLst/>
              </a:rPr>
              <a:t>과정 생성 </a:t>
            </a:r>
            <a:r>
              <a:rPr lang="en-US" altLang="ko-KR" dirty="0">
                <a:effectLst/>
              </a:rPr>
              <a:t>3~4</a:t>
            </a:r>
            <a:r>
              <a:rPr lang="ko-KR" altLang="en-US" dirty="0">
                <a:effectLst/>
              </a:rPr>
              <a:t>장정도 흘러가는 식으로 설명 후 만들고 보니 기상이 안 좋을 때는 </a:t>
            </a:r>
            <a:r>
              <a:rPr lang="en-US" altLang="ko-KR" dirty="0">
                <a:effectLst/>
              </a:rPr>
              <a:t>~~~~ </a:t>
            </a:r>
            <a:r>
              <a:rPr lang="ko-KR" altLang="en-US" dirty="0">
                <a:effectLst/>
              </a:rPr>
              <a:t>태풍이 </a:t>
            </a:r>
            <a:r>
              <a:rPr lang="ko-KR" altLang="en-US" dirty="0" err="1">
                <a:effectLst/>
              </a:rPr>
              <a:t>오는날</a:t>
            </a:r>
            <a:r>
              <a:rPr lang="ko-KR" altLang="en-US" dirty="0">
                <a:effectLst/>
              </a:rPr>
              <a:t> 이렇더라</a:t>
            </a:r>
            <a:r>
              <a:rPr lang="en-US" altLang="ko-KR" dirty="0">
                <a:effectLst/>
              </a:rPr>
              <a:t>~~ </a:t>
            </a:r>
            <a:r>
              <a:rPr lang="ko-KR" altLang="en-US" dirty="0">
                <a:effectLst/>
              </a:rPr>
              <a:t>여행에 부적합</a:t>
            </a:r>
            <a:r>
              <a:rPr lang="en-US" altLang="ko-KR" dirty="0">
                <a:effectLst/>
              </a:rPr>
              <a:t>~~~ </a:t>
            </a:r>
            <a:r>
              <a:rPr lang="ko-KR" altLang="en-US" dirty="0">
                <a:effectLst/>
              </a:rPr>
              <a:t>이러한 조건하에서는 </a:t>
            </a:r>
            <a:r>
              <a:rPr lang="en-US" altLang="ko-KR" dirty="0">
                <a:effectLst/>
              </a:rPr>
              <a:t>~~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dirty="0">
                <a:effectLst/>
              </a:rPr>
              <a:t>제안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작성</a:t>
            </a: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When the first proposal is influenced by a typhoon.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첫 번째 제안은 태풍의 영향을 받을 때 입니다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The typhoon affected by the '</a:t>
            </a:r>
            <a:r>
              <a:rPr lang="en-US" altLang="ko-KR" dirty="0" err="1">
                <a:effectLst/>
              </a:rPr>
              <a:t>Nakri</a:t>
            </a:r>
            <a:r>
              <a:rPr lang="en-US" altLang="ko-KR" dirty="0">
                <a:effectLst/>
              </a:rPr>
              <a:t>', but 'acceptable' and appears to be 'marginal'.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태풍 </a:t>
            </a:r>
            <a:r>
              <a:rPr lang="en-US" altLang="ko-KR" dirty="0"/>
              <a:t>'</a:t>
            </a:r>
            <a:r>
              <a:rPr lang="ko-KR" altLang="en-US" dirty="0" err="1"/>
              <a:t>나크리</a:t>
            </a:r>
            <a:r>
              <a:rPr lang="en-US" altLang="ko-KR" dirty="0"/>
              <a:t>'</a:t>
            </a:r>
            <a:r>
              <a:rPr lang="ko-KR" altLang="en-US" dirty="0"/>
              <a:t>의 영향을 받고 있지만 </a:t>
            </a:r>
            <a:r>
              <a:rPr lang="en-US" altLang="ko-KR" dirty="0"/>
              <a:t>'acceptable'</a:t>
            </a:r>
            <a:r>
              <a:rPr lang="ko-KR" altLang="en-US" dirty="0"/>
              <a:t>과 </a:t>
            </a:r>
            <a:r>
              <a:rPr lang="en-US" altLang="ko-KR" dirty="0"/>
              <a:t>'marginal'</a:t>
            </a:r>
            <a:r>
              <a:rPr lang="ko-KR" altLang="en-US" dirty="0"/>
              <a:t>으로 나타나고 있습니다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When the effects of weather special report, like a hurricane, was modified in a recent ban on travel appear to 'unfavorable'.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태풍과 같은 기상 특보의 영향을 받을 때 </a:t>
            </a:r>
            <a:r>
              <a:rPr lang="en-US" altLang="ko-KR" dirty="0"/>
              <a:t>'unfavorable'</a:t>
            </a:r>
            <a:r>
              <a:rPr lang="ko-KR" altLang="en-US" dirty="0"/>
              <a:t>로 나타나 여행을 금지하도록 수정하였습니다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EF8AAA-3D1B-4A00-B543-3004A28F65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883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Provided by the Korea Meteorological Administration and modified, identifying the criteria of the summer weather special report.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기상청에서 제공하고 있는 여름철 기상특보의 기준을 확인하여 수정하여 주었습니다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The result is shown as 'unfavorable' tourist destinations that fit your criteria on the map to refrain from traveling.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그 결과 지도에 기준에 부합되는 관광지들이 </a:t>
            </a:r>
            <a:r>
              <a:rPr lang="en-US" altLang="ko-KR" dirty="0"/>
              <a:t>'unfavorable'</a:t>
            </a:r>
            <a:r>
              <a:rPr lang="ko-KR" altLang="en-US" dirty="0"/>
              <a:t>로 나타나 여행을 자제하도록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EF8AAA-3D1B-4A00-B543-3004A28F65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05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배경을 보시면 저희</a:t>
            </a:r>
            <a:r>
              <a:rPr lang="ko-KR" altLang="en-US" baseline="0" dirty="0"/>
              <a:t> 나라의 날씨는 지역특성이 강해서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같은 도시에 위치한 관광지라도 날씨가 같지 않을 수도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저희 나라의 기상청에서 실시하는 서비스는 관광기후지수를 시와 군단위로 나누어 기후지수를 나타내 </a:t>
            </a:r>
            <a:r>
              <a:rPr lang="ko-KR" altLang="en-US" baseline="0" dirty="0" err="1"/>
              <a:t>주고있으며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유명한 관광지만 날씨를 예측해 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이러한 서비스는 관광객들이 여행을 하는데 충분한 정보를 주지 못합니다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저희는 여행일정을 결정하는데 도움이 되는 관광 알고리즘을 만들고 싶습니다</a:t>
            </a:r>
            <a:r>
              <a:rPr lang="en-US" altLang="ko-KR" dirty="0"/>
              <a:t>. </a:t>
            </a:r>
            <a:r>
              <a:rPr lang="ko-KR" altLang="en-US" dirty="0"/>
              <a:t>알고리즘은 날씨정보와 </a:t>
            </a:r>
            <a:r>
              <a:rPr lang="ko-KR" altLang="en-US" dirty="0" err="1"/>
              <a:t>소셜미디어로</a:t>
            </a:r>
            <a:r>
              <a:rPr lang="ko-KR" altLang="en-US" dirty="0"/>
              <a:t> 구성됩니다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872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>
                <a:effectLst/>
              </a:rPr>
              <a:t>두번째로</a:t>
            </a:r>
            <a:r>
              <a:rPr lang="ko-KR" altLang="en-US" dirty="0">
                <a:effectLst/>
              </a:rPr>
              <a:t> 실내 실외 </a:t>
            </a:r>
            <a:r>
              <a:rPr lang="en-US" altLang="ko-KR" dirty="0">
                <a:effectLst/>
              </a:rPr>
              <a:t>~~~~  </a:t>
            </a:r>
            <a:r>
              <a:rPr lang="ko-KR" altLang="en-US" dirty="0">
                <a:effectLst/>
              </a:rPr>
              <a:t>날씨에 따라 여행 경로가 다르다  앞에 </a:t>
            </a:r>
            <a:r>
              <a:rPr lang="ko-KR" altLang="en-US" dirty="0" err="1">
                <a:effectLst/>
              </a:rPr>
              <a:t>한슬라이드</a:t>
            </a:r>
            <a:r>
              <a:rPr lang="ko-KR" altLang="en-US" dirty="0">
                <a:effectLst/>
              </a:rPr>
              <a:t> 정도 생성</a:t>
            </a: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dirty="0">
                <a:effectLst/>
              </a:rPr>
              <a:t>이 지도의 날씨와 특성 표시</a:t>
            </a: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A second proposal is an indoor weather is not significantly affected by tourist destination.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두 번째 제안은 실내관광지는 날씨의 영향을 크게 받지 않는 점 입니다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Weather special report that corresponds to the weather, except when it rains and winds at a time when the variable, be at least a score.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기상 특보에 해당하는 날씨를 제외하고</a:t>
            </a:r>
            <a:r>
              <a:rPr lang="en-US" altLang="ko-KR" dirty="0"/>
              <a:t>, </a:t>
            </a:r>
            <a:r>
              <a:rPr lang="ko-KR" altLang="en-US" dirty="0"/>
              <a:t>비가 올 때와 바람이 불 때에 해당 변수에는 적정 점수를 주었습니다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Indoor attractions a red spot on the map.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지도에서 빨간 점이 실내관광지 입니다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Indoor attractions in the 1 to 3 steps up most of the appropriate places you can see.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실내관광지에 해당 되는 곳들이 대부분 </a:t>
            </a:r>
            <a:r>
              <a:rPr lang="en-US" altLang="ko-KR" dirty="0"/>
              <a:t>1~3</a:t>
            </a:r>
            <a:r>
              <a:rPr lang="ko-KR" altLang="en-US" dirty="0"/>
              <a:t>단계 상승한 것을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EF8AAA-3D1B-4A00-B543-3004A28F65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52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>
                <a:effectLst/>
              </a:rPr>
              <a:t>두번째로</a:t>
            </a:r>
            <a:r>
              <a:rPr lang="ko-KR" altLang="en-US" dirty="0">
                <a:effectLst/>
              </a:rPr>
              <a:t> 실내 실외 </a:t>
            </a:r>
            <a:r>
              <a:rPr lang="en-US" altLang="ko-KR" dirty="0">
                <a:effectLst/>
              </a:rPr>
              <a:t>~~~~  </a:t>
            </a:r>
            <a:r>
              <a:rPr lang="ko-KR" altLang="en-US" dirty="0">
                <a:effectLst/>
              </a:rPr>
              <a:t>날씨에 따라 여행 경로가 다르다  앞에 </a:t>
            </a:r>
            <a:r>
              <a:rPr lang="ko-KR" altLang="en-US" dirty="0" err="1">
                <a:effectLst/>
              </a:rPr>
              <a:t>한슬라이드</a:t>
            </a:r>
            <a:r>
              <a:rPr lang="ko-KR" altLang="en-US" dirty="0">
                <a:effectLst/>
              </a:rPr>
              <a:t> 정도 생성</a:t>
            </a: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dirty="0">
                <a:effectLst/>
              </a:rPr>
              <a:t>이 지도의 날씨와 특성 표시</a:t>
            </a: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A second proposal is an indoor weather is not significantly affected by tourist destination.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두 번째 제안은 실내관광지는 날씨의 영향을 크게 받지 않는 점 입니다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Weather special report that corresponds to the weather, except when it rains and winds at a time when the variable, be at least a score.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기상 특보에 해당하는 날씨를 제외하고</a:t>
            </a:r>
            <a:r>
              <a:rPr lang="en-US" altLang="ko-KR" dirty="0"/>
              <a:t>, </a:t>
            </a:r>
            <a:r>
              <a:rPr lang="ko-KR" altLang="en-US" dirty="0"/>
              <a:t>비가 올 때와 바람이 불 때에 해당 변수에는 적정 점수를 주었습니다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Indoor attractions a red spot on the map.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지도에서 빨간 점이 실내관광지 입니다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Indoor attractions in the 1 to 3 steps up most of the appropriate places you can see.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실내관광지에 해당 되는 곳들이 대부분 </a:t>
            </a:r>
            <a:r>
              <a:rPr lang="en-US" altLang="ko-KR" dirty="0"/>
              <a:t>1~3</a:t>
            </a:r>
            <a:r>
              <a:rPr lang="ko-KR" altLang="en-US" dirty="0"/>
              <a:t>단계 상승한 것을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EF8AAA-3D1B-4A00-B543-3004A28F65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245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>
                <a:effectLst/>
              </a:rPr>
              <a:t>날씨만 보면</a:t>
            </a:r>
            <a:r>
              <a:rPr lang="en-US" altLang="ko-KR" dirty="0">
                <a:effectLst/>
              </a:rPr>
              <a:t>~~~ </a:t>
            </a:r>
            <a:r>
              <a:rPr lang="ko-KR" altLang="en-US" dirty="0">
                <a:effectLst/>
              </a:rPr>
              <a:t>문제가 있다 추천 알고리즘을 위해 </a:t>
            </a:r>
            <a:r>
              <a:rPr lang="ko-KR" altLang="en-US" dirty="0" err="1">
                <a:effectLst/>
              </a:rPr>
              <a:t>두가지를</a:t>
            </a:r>
            <a:r>
              <a:rPr lang="ko-KR" altLang="en-US" dirty="0">
                <a:effectLst/>
              </a:rPr>
              <a:t> 한번에 추천하고 싶었다  </a:t>
            </a:r>
            <a:r>
              <a:rPr lang="ko-KR" altLang="en-US" baseline="0" dirty="0">
                <a:effectLst/>
              </a:rPr>
              <a:t> 그래서 했다</a:t>
            </a:r>
            <a:r>
              <a:rPr lang="en-US" altLang="ko-KR" baseline="0" dirty="0">
                <a:effectLst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Third, as amended in the </a:t>
            </a:r>
            <a:r>
              <a:rPr lang="en-US" altLang="ko-KR" dirty="0" err="1">
                <a:effectLst/>
              </a:rPr>
              <a:t>ktci</a:t>
            </a:r>
            <a:r>
              <a:rPr lang="en-US" altLang="ko-KR" dirty="0">
                <a:effectLst/>
              </a:rPr>
              <a:t> trip advisor of additional to information.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세번째로</a:t>
            </a:r>
            <a:r>
              <a:rPr lang="ko-KR" altLang="en-US" dirty="0"/>
              <a:t> 수정된 </a:t>
            </a:r>
            <a:r>
              <a:rPr lang="en-US" altLang="ko-KR" dirty="0"/>
              <a:t>KTCI</a:t>
            </a:r>
            <a:r>
              <a:rPr lang="ko-KR" altLang="en-US" dirty="0"/>
              <a:t>에 </a:t>
            </a:r>
            <a:r>
              <a:rPr lang="en-US" altLang="ko-KR" dirty="0" err="1"/>
              <a:t>Tripadvisor</a:t>
            </a:r>
            <a:r>
              <a:rPr lang="ko-KR" altLang="en-US" dirty="0"/>
              <a:t>의 정보를 가산하여 주었습니다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Link </a:t>
            </a:r>
            <a:r>
              <a:rPr lang="en-US" altLang="ko-KR" sz="1200" b="1" dirty="0" err="1">
                <a:solidFill>
                  <a:schemeClr val="bg1">
                    <a:lumMod val="85000"/>
                  </a:schemeClr>
                </a:solidFill>
              </a:rPr>
              <a:t>Tripadvisor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 information with K-TCI and reflect weather</a:t>
            </a:r>
            <a:endParaRPr lang="ko-KR" altLang="en-US" dirty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EF8AAA-3D1B-4A00-B543-3004A28F65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798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</a:rPr>
              <a:t>A rainy</a:t>
            </a:r>
            <a:r>
              <a:rPr lang="en-US" altLang="ko-KR" baseline="0" dirty="0">
                <a:effectLst/>
              </a:rPr>
              <a:t> and windy</a:t>
            </a:r>
            <a:r>
              <a:rPr lang="en-US" altLang="ko-KR" dirty="0">
                <a:effectLst/>
              </a:rPr>
              <a:t> day, </a:t>
            </a:r>
            <a:r>
              <a:rPr lang="en-US" altLang="ko-KR" dirty="0" err="1">
                <a:effectLst/>
              </a:rPr>
              <a:t>ktci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tripadvisor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ktci</a:t>
            </a:r>
            <a:r>
              <a:rPr lang="en-US" altLang="ko-KR" dirty="0">
                <a:effectLst/>
              </a:rPr>
              <a:t> trip advisor's attention to it.</a:t>
            </a:r>
            <a:endParaRPr lang="ko-KR" altLang="en-US" dirty="0"/>
          </a:p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EF8AAA-3D1B-4A00-B543-3004A28F65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745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More indoor outdoor tourist attractions on a rainy</a:t>
            </a:r>
            <a:r>
              <a:rPr lang="en-US" altLang="ko-KR" baseline="0" dirty="0">
                <a:effectLst/>
              </a:rPr>
              <a:t> and windy</a:t>
            </a:r>
            <a:r>
              <a:rPr lang="en-US" altLang="ko-KR" dirty="0">
                <a:effectLst/>
              </a:rPr>
              <a:t> day, you can see recommendation to the tourist destination.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비 오고 바람 부는 날에는 실외관광지 보다 실내관광지를 추천 하는 것을 확인 할 수 있습니다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.</a:t>
            </a:r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EF8AAA-3D1B-4A00-B543-3004A28F65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860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>
                <a:effectLst/>
              </a:rPr>
              <a:t>More indoor outdoor tourist attractions on a rainy</a:t>
            </a:r>
            <a:r>
              <a:rPr lang="en-US" altLang="ko-KR" baseline="0" dirty="0">
                <a:effectLst/>
              </a:rPr>
              <a:t> and windy</a:t>
            </a:r>
            <a:r>
              <a:rPr lang="en-US" altLang="ko-KR" dirty="0">
                <a:effectLst/>
              </a:rPr>
              <a:t> day, you can see recommendation to the tourist destination.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비 오고 바람 부는 날에는 실외관광지 보다 실내관광지를 추천 하는 것을 확인 할 수 있습니다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한계점을 나타내는 그림 </a:t>
            </a:r>
            <a:r>
              <a:rPr lang="en-US" altLang="ko-KR" dirty="0"/>
              <a:t>1~2</a:t>
            </a:r>
            <a:r>
              <a:rPr lang="ko-KR" altLang="en-US" dirty="0"/>
              <a:t>개 넣기</a:t>
            </a:r>
            <a:endParaRPr lang="en-US" altLang="ko-KR" dirty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EF8AAA-3D1B-4A00-B543-3004A28F65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알고리즘을 만들기 위해서</a:t>
            </a:r>
            <a:endParaRPr lang="en-US" altLang="ko-KR" dirty="0"/>
          </a:p>
          <a:p>
            <a:r>
              <a:rPr lang="ko-KR" altLang="en-US" dirty="0"/>
              <a:t>저희는 관광지의 날씨정보를 예측했습니다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en-US" altLang="ko-KR" dirty="0" err="1"/>
              <a:t>tci</a:t>
            </a:r>
            <a:r>
              <a:rPr lang="ko-KR" altLang="en-US" dirty="0"/>
              <a:t>라는 관광기후지수를 계산하였습니다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자연재해상황과 관광지점의 속성인 실</a:t>
            </a:r>
            <a:r>
              <a:rPr lang="en-US" altLang="ko-KR" dirty="0"/>
              <a:t>/</a:t>
            </a:r>
            <a:r>
              <a:rPr lang="ko-KR" altLang="en-US" dirty="0"/>
              <a:t>내외를 고려하여 수정된 </a:t>
            </a:r>
            <a:r>
              <a:rPr lang="en-US" altLang="ko-KR" dirty="0"/>
              <a:t>k-</a:t>
            </a:r>
            <a:r>
              <a:rPr lang="en-US" altLang="ko-KR" dirty="0" err="1"/>
              <a:t>tci</a:t>
            </a:r>
            <a:r>
              <a:rPr lang="ko-KR" altLang="en-US" dirty="0"/>
              <a:t>를 만들었습니다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Tci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소셜미디어</a:t>
            </a:r>
            <a:r>
              <a:rPr lang="ko-KR" altLang="en-US" baseline="0" dirty="0"/>
              <a:t> 점수를 기반으로 관광점수를 개발해 추천 알고리즘을 개발 하였습니다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72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flow chart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기상관측소 </a:t>
            </a:r>
            <a:r>
              <a:rPr lang="en-US" altLang="ko-KR" dirty="0" err="1"/>
              <a:t>aws</a:t>
            </a:r>
            <a:r>
              <a:rPr lang="ko-KR" altLang="en-US" dirty="0"/>
              <a:t>와 </a:t>
            </a:r>
            <a:r>
              <a:rPr lang="en-US" altLang="ko-KR" dirty="0" err="1"/>
              <a:t>asos</a:t>
            </a:r>
            <a:r>
              <a:rPr lang="ko-KR" altLang="en-US" dirty="0"/>
              <a:t>가 잇습니다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Asos</a:t>
            </a:r>
            <a:r>
              <a:rPr lang="ko-KR" altLang="en-US" dirty="0"/>
              <a:t>에는 </a:t>
            </a:r>
            <a:r>
              <a:rPr lang="en-US" altLang="ko-KR" dirty="0" err="1"/>
              <a:t>aws</a:t>
            </a:r>
            <a:r>
              <a:rPr lang="ko-KR" altLang="en-US" dirty="0"/>
              <a:t>에서 관측되는 온도</a:t>
            </a:r>
            <a:r>
              <a:rPr lang="en-US" altLang="ko-KR" dirty="0"/>
              <a:t>, </a:t>
            </a:r>
            <a:r>
              <a:rPr lang="ko-KR" altLang="en-US" dirty="0"/>
              <a:t>강수</a:t>
            </a:r>
            <a:r>
              <a:rPr lang="en-US" altLang="ko-KR" dirty="0"/>
              <a:t>, </a:t>
            </a:r>
            <a:r>
              <a:rPr lang="ko-KR" altLang="en-US" dirty="0"/>
              <a:t>바람세기와 함께</a:t>
            </a:r>
            <a:r>
              <a:rPr lang="en-US" altLang="ko-KR" baseline="0" dirty="0"/>
              <a:t> </a:t>
            </a:r>
            <a:r>
              <a:rPr lang="ko-KR" altLang="en-US" baseline="0" dirty="0"/>
              <a:t>습도와 일조시간의 데이터를 구할 수 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 err="1"/>
              <a:t>Asos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의 기상정보를 모아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91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</a:t>
            </a:r>
            <a:r>
              <a:rPr lang="ko-KR" altLang="en-US" baseline="0" dirty="0"/>
              <a:t> 연구도구 중에 </a:t>
            </a:r>
            <a:r>
              <a:rPr lang="ko-KR" altLang="en-US" baseline="0" dirty="0" err="1"/>
              <a:t>첫번째로</a:t>
            </a:r>
            <a:r>
              <a:rPr lang="en-US" altLang="ko-KR" baseline="0" dirty="0"/>
              <a:t>,</a:t>
            </a:r>
            <a:endParaRPr lang="en-US" altLang="ko-KR" dirty="0"/>
          </a:p>
          <a:p>
            <a:r>
              <a:rPr lang="en-US" altLang="ko-KR" dirty="0" err="1"/>
              <a:t>Idw</a:t>
            </a:r>
            <a:r>
              <a:rPr lang="ko-KR" altLang="en-US" dirty="0"/>
              <a:t>는 지형통계학으로써</a:t>
            </a:r>
            <a:r>
              <a:rPr lang="en-US" altLang="ko-KR" dirty="0"/>
              <a:t>, </a:t>
            </a:r>
            <a:r>
              <a:rPr lang="ko-KR" altLang="en-US" dirty="0"/>
              <a:t>이미 </a:t>
            </a:r>
            <a:r>
              <a:rPr lang="ko-KR" altLang="en-US" dirty="0" err="1"/>
              <a:t>알고있는</a:t>
            </a:r>
            <a:r>
              <a:rPr lang="ko-KR" altLang="en-US" dirty="0"/>
              <a:t> </a:t>
            </a:r>
            <a:r>
              <a:rPr lang="ko-KR" altLang="en-US" dirty="0" err="1"/>
              <a:t>좌표값을</a:t>
            </a:r>
            <a:r>
              <a:rPr lang="ko-KR" altLang="en-US" dirty="0"/>
              <a:t> 이용하여</a:t>
            </a:r>
            <a:r>
              <a:rPr lang="en-US" altLang="ko-KR" dirty="0"/>
              <a:t>, </a:t>
            </a:r>
            <a:r>
              <a:rPr lang="ko-KR" altLang="en-US" dirty="0"/>
              <a:t>모르는 </a:t>
            </a:r>
            <a:r>
              <a:rPr lang="ko-KR" altLang="en-US" dirty="0" err="1"/>
              <a:t>좌표값의</a:t>
            </a:r>
            <a:r>
              <a:rPr lang="ko-KR" altLang="en-US" dirty="0"/>
              <a:t> 거리에 반비례하게 가중치를 두어 계산하는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밑의 예시를 보시면 점 </a:t>
            </a:r>
            <a:r>
              <a:rPr lang="en-US" altLang="ko-KR" dirty="0"/>
              <a:t>3</a:t>
            </a:r>
            <a:r>
              <a:rPr lang="ko-KR" altLang="en-US" dirty="0"/>
              <a:t>개의 값은 각각 </a:t>
            </a:r>
            <a:r>
              <a:rPr lang="en-US" altLang="ko-KR" dirty="0"/>
              <a:t>100,160,200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그에 따른 거리는</a:t>
            </a:r>
            <a:r>
              <a:rPr lang="en-US" altLang="ko-KR" dirty="0"/>
              <a:t>4,3,2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Idw</a:t>
            </a:r>
            <a:r>
              <a:rPr lang="ko-KR" altLang="en-US" dirty="0"/>
              <a:t>의 값에 대입하면 </a:t>
            </a:r>
            <a:r>
              <a:rPr lang="en-US" altLang="ko-KR" dirty="0"/>
              <a:t>174.7541</a:t>
            </a:r>
            <a:r>
              <a:rPr lang="ko-KR" altLang="en-US" dirty="0"/>
              <a:t>로 </a:t>
            </a:r>
            <a:r>
              <a:rPr lang="ko-KR" altLang="en-US" dirty="0" err="1"/>
              <a:t>알고싶은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좌표값을</a:t>
            </a:r>
            <a:r>
              <a:rPr lang="ko-KR" altLang="en-US" baseline="0" dirty="0"/>
              <a:t> 찾을 수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33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두번째의</a:t>
            </a:r>
            <a:r>
              <a:rPr lang="ko-KR" altLang="en-US" dirty="0"/>
              <a:t> 연구방법은</a:t>
            </a:r>
            <a:r>
              <a:rPr lang="ko-KR" altLang="en-US" baseline="0" dirty="0"/>
              <a:t> </a:t>
            </a:r>
            <a:r>
              <a:rPr lang="en-US" altLang="ko-KR" dirty="0"/>
              <a:t>Tourism</a:t>
            </a:r>
            <a:r>
              <a:rPr lang="en-US" altLang="ko-KR" baseline="0" dirty="0"/>
              <a:t> Climate index .</a:t>
            </a:r>
            <a:endParaRPr lang="en-US" altLang="ko-KR" dirty="0"/>
          </a:p>
          <a:p>
            <a:endParaRPr lang="en-US" altLang="ko-KR" baseline="0" dirty="0"/>
          </a:p>
          <a:p>
            <a:r>
              <a:rPr lang="ko-KR" altLang="en-US" baseline="0" dirty="0"/>
              <a:t>저희는 </a:t>
            </a:r>
            <a:r>
              <a:rPr lang="en-US" altLang="ko-KR" baseline="0" dirty="0" err="1"/>
              <a:t>tci</a:t>
            </a:r>
            <a:r>
              <a:rPr lang="ko-KR" altLang="en-US" baseline="0" dirty="0"/>
              <a:t>식 중에서도 여름철 데이터를 </a:t>
            </a:r>
            <a:r>
              <a:rPr lang="ko-KR" altLang="en-US" baseline="0" dirty="0" err="1"/>
              <a:t>사용했기때문에</a:t>
            </a:r>
            <a:r>
              <a:rPr lang="ko-KR" altLang="en-US" baseline="0" dirty="0"/>
              <a:t> 여름철 식만 가지고 연구를 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변수로 </a:t>
            </a:r>
            <a:r>
              <a:rPr lang="en-US" altLang="ko-KR" baseline="0" dirty="0" err="1"/>
              <a:t>cd,ca,p,w,s</a:t>
            </a:r>
            <a:r>
              <a:rPr lang="ko-KR" altLang="en-US" baseline="0" dirty="0"/>
              <a:t>를 가지고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식에 값을 대입해 </a:t>
            </a:r>
            <a:r>
              <a:rPr lang="en-US" altLang="ko-KR" baseline="0" dirty="0"/>
              <a:t>91~100 ideal,….40</a:t>
            </a:r>
            <a:r>
              <a:rPr lang="ko-KR" altLang="en-US" baseline="0" dirty="0"/>
              <a:t>이하는 </a:t>
            </a:r>
            <a:r>
              <a:rPr lang="en-US" altLang="ko-KR" baseline="0" dirty="0"/>
              <a:t>unfavorable</a:t>
            </a:r>
            <a:r>
              <a:rPr lang="ko-KR" altLang="en-US" baseline="0" dirty="0"/>
              <a:t>로 </a:t>
            </a:r>
            <a:r>
              <a:rPr lang="en-US" altLang="ko-KR" baseline="0" dirty="0"/>
              <a:t>7</a:t>
            </a:r>
            <a:r>
              <a:rPr lang="ko-KR" altLang="en-US" baseline="0" dirty="0"/>
              <a:t>개의 카테고리를 만들어 분류 하였습니다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최소 상대습도</a:t>
            </a:r>
            <a:r>
              <a:rPr lang="en-US" altLang="ko-KR" dirty="0"/>
              <a:t>, </a:t>
            </a:r>
            <a:r>
              <a:rPr lang="ko-KR" altLang="en-US" dirty="0"/>
              <a:t>평균 상대습도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일조시간은 </a:t>
            </a:r>
            <a:r>
              <a:rPr lang="en-US" altLang="ko-KR" baseline="0" dirty="0"/>
              <a:t>ASOS</a:t>
            </a:r>
            <a:r>
              <a:rPr lang="ko-KR" altLang="en-US" baseline="0" dirty="0"/>
              <a:t>에 밖에 없어서 추측반경이 넓어서 아쉬웠다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언급하기</a:t>
            </a:r>
            <a:endParaRPr lang="en-US" altLang="ko-KR" dirty="0"/>
          </a:p>
          <a:p>
            <a:r>
              <a:rPr lang="ko-KR" altLang="en-US" dirty="0"/>
              <a:t>참고 논문 적기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285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Cd</a:t>
            </a:r>
            <a:r>
              <a:rPr lang="ko-KR" altLang="en-US" dirty="0"/>
              <a:t>와 </a:t>
            </a:r>
            <a:r>
              <a:rPr lang="en-US" altLang="ko-KR" dirty="0"/>
              <a:t>ca</a:t>
            </a:r>
            <a:r>
              <a:rPr lang="ko-KR" altLang="en-US" dirty="0"/>
              <a:t>의 </a:t>
            </a:r>
            <a:r>
              <a:rPr lang="ko-KR" altLang="en-US" dirty="0" err="1"/>
              <a:t>점수표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여행을 하기 </a:t>
            </a:r>
            <a:r>
              <a:rPr lang="ko-KR" altLang="en-US" dirty="0" err="1"/>
              <a:t>좋은날은</a:t>
            </a:r>
            <a:r>
              <a:rPr lang="ko-KR" altLang="en-US" dirty="0"/>
              <a:t> 이 동그라미</a:t>
            </a:r>
            <a:r>
              <a:rPr lang="ko-KR" altLang="en-US" baseline="0" dirty="0"/>
              <a:t> 부분입니다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동그라미 부분을 기준으로 온도가 높고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습도가 낮으면 좋은 점수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습도가 높고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온도가 낮거나 아주 높으면 </a:t>
            </a:r>
            <a:r>
              <a:rPr lang="ko-KR" altLang="en-US" baseline="0" dirty="0" err="1"/>
              <a:t>낮은점수를</a:t>
            </a:r>
            <a:r>
              <a:rPr lang="ko-KR" altLang="en-US" baseline="0" dirty="0"/>
              <a:t> 가지게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14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세번째</a:t>
            </a:r>
            <a:r>
              <a:rPr lang="ko-KR" altLang="en-US" dirty="0"/>
              <a:t> 연구도구는 </a:t>
            </a:r>
            <a:r>
              <a:rPr lang="ko-KR" altLang="en-US" dirty="0" err="1"/>
              <a:t>트립어드바이져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트립어드바이져는</a:t>
            </a:r>
            <a:r>
              <a:rPr lang="ko-KR" altLang="en-US" dirty="0"/>
              <a:t> 최대의 여행리뷰 사이트입니다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트립어드바이져에서</a:t>
            </a:r>
            <a:r>
              <a:rPr lang="ko-KR" altLang="en-US" dirty="0"/>
              <a:t> 나온 리뷰 수 와 여행객들이 나타낸 평점을</a:t>
            </a:r>
            <a:r>
              <a:rPr lang="ko-KR" altLang="en-US" baseline="0" dirty="0"/>
              <a:t> 이용했습니다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880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제주도의 관광지는 </a:t>
            </a:r>
            <a:r>
              <a:rPr lang="en-US" altLang="ko-KR" dirty="0"/>
              <a:t>305</a:t>
            </a:r>
            <a:r>
              <a:rPr lang="ko-KR" altLang="en-US" dirty="0"/>
              <a:t>개 이지만 </a:t>
            </a:r>
            <a:r>
              <a:rPr lang="ko-KR" altLang="en-US" dirty="0" err="1"/>
              <a:t>트립어드바이져에</a:t>
            </a:r>
            <a:r>
              <a:rPr lang="ko-KR" altLang="en-US" dirty="0"/>
              <a:t> 나온 </a:t>
            </a:r>
            <a:r>
              <a:rPr lang="en-US" altLang="ko-KR" dirty="0"/>
              <a:t>97</a:t>
            </a:r>
            <a:r>
              <a:rPr lang="ko-KR" altLang="en-US" dirty="0"/>
              <a:t>개의 관광지만 가져와 날씨 정보를 예측하였습니다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EA7DE8-4B97-4403-A141-F5C69D2CB4B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0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4"/>
            <a:ext cx="5917677" cy="2554758"/>
          </a:xfrm>
        </p:spPr>
        <p:txBody>
          <a:bodyPr anchor="b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7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7419" y="1824010"/>
            <a:ext cx="990599" cy="240258"/>
          </a:xfr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</a:defRPr>
            </a:lvl1pPr>
          </a:lstStyle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46568" y="3264407"/>
            <a:ext cx="3859795" cy="228659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2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Rectangle 14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7745644" y="-7177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07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3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7745644" y="-7177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93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" name="TextBox 10"/>
          <p:cNvSpPr txBox="1"/>
          <p:nvPr/>
        </p:nvSpPr>
        <p:spPr bwMode="gray">
          <a:xfrm>
            <a:off x="7033421" y="2893960"/>
            <a:ext cx="679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625840" y="590998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763" y="914400"/>
            <a:ext cx="6177681" cy="28846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78870" y="5000815"/>
            <a:ext cx="6422005" cy="101817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-7177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44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159399"/>
            <a:ext cx="642200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7744507" y="39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19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852" y="921453"/>
            <a:ext cx="6423592" cy="71551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1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2"/>
            <a:ext cx="2313431" cy="287771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1" y="2485332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2"/>
            <a:ext cx="2326750" cy="288836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0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0" y="3147162"/>
            <a:ext cx="2313740" cy="287771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87101" y="2489200"/>
            <a:ext cx="0" cy="3535679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622" y="2489200"/>
            <a:ext cx="0" cy="3535679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020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390" y="4179595"/>
            <a:ext cx="2295329" cy="657961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21261" y="2489200"/>
            <a:ext cx="2012937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48208"/>
            <a:ext cx="2309279" cy="1176672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30434" y="4179594"/>
            <a:ext cx="2291674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486834"/>
            <a:ext cx="2025182" cy="144970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48209"/>
            <a:ext cx="2317790" cy="118837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4166523"/>
            <a:ext cx="2304671" cy="681684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489200"/>
            <a:ext cx="2018838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0" y="4848209"/>
            <a:ext cx="2304671" cy="118942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441" y="2489200"/>
            <a:ext cx="0" cy="3535679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622" y="2489200"/>
            <a:ext cx="0" cy="3548436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40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4852" y="921453"/>
            <a:ext cx="6423592" cy="71551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119474" cy="4571999"/>
          </a:xfrm>
        </p:spPr>
        <p:txBody>
          <a:bodyPr vert="eaVert" anchor="ctr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7744507" y="39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Yibuwon\Desktop\bottomo_border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4" r="34954" b="-2"/>
          <a:stretch/>
        </p:blipFill>
        <p:spPr bwMode="auto">
          <a:xfrm>
            <a:off x="-21792" y="270013"/>
            <a:ext cx="9165792" cy="436999"/>
          </a:xfrm>
          <a:prstGeom prst="rect">
            <a:avLst/>
          </a:prstGeom>
          <a:solidFill>
            <a:srgbClr val="000927">
              <a:alpha val="56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텍스트 개체 틀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87372" y="789196"/>
            <a:ext cx="8289084" cy="3607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-100" baseline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페이지 요약설명 </a:t>
            </a:r>
            <a:r>
              <a:rPr lang="en-US" altLang="ko-KR" dirty="0"/>
              <a:t>( 18pt )</a:t>
            </a:r>
            <a:endParaRPr lang="ko-KR" altLang="en-US" dirty="0"/>
          </a:p>
        </p:txBody>
      </p:sp>
      <p:sp>
        <p:nvSpPr>
          <p:cNvPr id="15" name="텍스트 개체 틀 10"/>
          <p:cNvSpPr>
            <a:spLocks noGrp="1"/>
          </p:cNvSpPr>
          <p:nvPr>
            <p:ph type="body" sz="quarter" idx="12" hasCustomPrompt="1"/>
          </p:nvPr>
        </p:nvSpPr>
        <p:spPr>
          <a:xfrm>
            <a:off x="903787" y="1341824"/>
            <a:ext cx="7772669" cy="31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indent="0">
              <a:buNone/>
              <a:defRPr sz="1500" b="1" spc="-70" baseline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err="1"/>
              <a:t>컨텐츠</a:t>
            </a:r>
            <a:r>
              <a:rPr lang="ko-KR" altLang="en-US" dirty="0"/>
              <a:t> 제목 </a:t>
            </a:r>
            <a:r>
              <a:rPr lang="en-US" altLang="ko-KR" dirty="0"/>
              <a:t>( 15pt )</a:t>
            </a:r>
            <a:endParaRPr lang="ko-KR" altLang="en-US" dirty="0"/>
          </a:p>
        </p:txBody>
      </p:sp>
      <p:sp>
        <p:nvSpPr>
          <p:cNvPr id="22" name="내용 개체 틀 20"/>
          <p:cNvSpPr>
            <a:spLocks noGrp="1"/>
          </p:cNvSpPr>
          <p:nvPr>
            <p:ph sz="quarter" idx="13" hasCustomPrompt="1"/>
          </p:nvPr>
        </p:nvSpPr>
        <p:spPr>
          <a:xfrm>
            <a:off x="827583" y="1917179"/>
            <a:ext cx="7839109" cy="4104109"/>
          </a:xfrm>
          <a:prstGeom prst="rect">
            <a:avLst/>
          </a:prstGeom>
        </p:spPr>
        <p:txBody>
          <a:bodyPr/>
          <a:lstStyle>
            <a:lvl1pPr marL="180000" indent="-288000">
              <a:lnSpc>
                <a:spcPct val="150000"/>
              </a:lnSpc>
              <a:buFont typeface="Wingdings" panose="05000000000000000000" pitchFamily="2" charset="2"/>
              <a:buChar char="ü"/>
              <a:defRPr sz="1400" spc="-50" baseline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540000" indent="-288000">
              <a:lnSpc>
                <a:spcPct val="150000"/>
              </a:lnSpc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20000" indent="-288000">
              <a:lnSpc>
                <a:spcPct val="150000"/>
              </a:lnSpc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</a:lstStyle>
          <a:p>
            <a:pPr lvl="0"/>
            <a:r>
              <a:rPr lang="ko-KR" altLang="en-US" dirty="0"/>
              <a:t>첫 번째 수준 </a:t>
            </a:r>
            <a:r>
              <a:rPr lang="en-US" altLang="ko-KR" dirty="0"/>
              <a:t>( 14pt )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( 12pt 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( 10pt )</a:t>
            </a:r>
            <a:endParaRPr lang="ko-KR" altLang="en-US" dirty="0"/>
          </a:p>
        </p:txBody>
      </p:sp>
      <p:sp>
        <p:nvSpPr>
          <p:cNvPr id="25" name="텍스트 개체 틀 23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9" y="270013"/>
            <a:ext cx="5904656" cy="423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 b="1" i="1" spc="-10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3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3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3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3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제목을 입력해주세요 </a:t>
            </a:r>
            <a:r>
              <a:rPr lang="en-US" altLang="ko-KR" dirty="0"/>
              <a:t>( 23pt 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32240" y="3501008"/>
            <a:ext cx="2280305" cy="110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21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D24F5-D560-4CEE-81F5-8F67832879B3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8E546-CE60-4511-B235-0D25921CC1A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189898"/>
            <a:ext cx="1340715" cy="4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51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0179A-7D3A-4B83-BF3A-F934F0F4920C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4F016-33FB-4961-890B-3DD1B36AF0C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189898"/>
            <a:ext cx="1340715" cy="4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92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A378-22C8-47B9-98B6-BACBE84C16A7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418A1-A73A-4C29-B321-36EEBD30BF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189898"/>
            <a:ext cx="1340715" cy="4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FCF37-A49B-4625-9D85-222BDC68B6C9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17803-8D01-4B18-A768-26E2C3A945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189898"/>
            <a:ext cx="1340715" cy="4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13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EB425-CC08-4567-9CEE-3DD27C893B3E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3E716-ABD5-4D78-AF67-832E1AE253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189898"/>
            <a:ext cx="1340715" cy="4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07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B5B86-D8BE-4812-A66D-67042A8CBE3B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9646F-16B3-4DCB-AC32-ACF19E2416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82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975B0-6F42-447D-92C2-69B6982B3C4E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21C5C-57B6-495E-A381-C71A04EB49E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95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26777-3D32-4C52-A2CD-71880838378D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DEC48-0E60-4CB8-8488-9D7C7D98E3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85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AD740-AC3A-4E4A-BF0C-1C60EE50623B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250C-8B1C-4EF7-8B66-39DE08808A8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498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8C1AF-DA58-4826-A680-08CB93FF9384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87612-1219-440D-A1B4-A6B50B8C60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6027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F5C9E-FCFC-40AA-8DBC-F92233EFB9F6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5E92B-770D-4DCE-AF92-5535842B4D1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6443" y="2257588"/>
            <a:ext cx="3101763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267"/>
            <a:ext cx="3054653" cy="3020345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7745644" y="39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7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79" cy="353060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53245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7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1" y="3248040"/>
            <a:ext cx="3636978" cy="277176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0" y="2488750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040"/>
            <a:ext cx="3636980" cy="277390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3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3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-1404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1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52881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90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7745644" y="-1404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8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3112"/>
            <a:ext cx="3001938" cy="1613085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2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-1404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3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5"/>
            <p:cNvSpPr/>
            <p:nvPr/>
          </p:nvSpPr>
          <p:spPr bwMode="gray">
            <a:xfrm>
              <a:off x="485023" y="1856958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1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1"/>
            <a:ext cx="6345260" cy="353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0111" y="6377097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0B5E3352-4F2A-44E6-BF7B-F7E12AAF8CBC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2" y="6373195"/>
            <a:ext cx="3859795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4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</p:sldLayoutIdLst>
  <p:txStyles>
    <p:titleStyle>
      <a:lvl1pPr algn="l" defTabSz="457200" rtl="0" eaLnBrk="1" latinLnBrk="1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7DF5B86-F5D8-46BB-8511-901C9B87FCA0}" type="datetimeFigureOut">
              <a:rPr lang="ko-KR" altLang="en-US"/>
              <a:pPr>
                <a:defRPr/>
              </a:pPr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3FCCAA2-30DC-4115-AE20-B7A098E46E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9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png"/><Relationship Id="rId9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image" Target="../media/image7.png"/><Relationship Id="rId10" Type="http://schemas.openxmlformats.org/officeDocument/2006/relationships/image" Target="../media/image120.png"/><Relationship Id="rId4" Type="http://schemas.openxmlformats.org/officeDocument/2006/relationships/image" Target="../media/image45.png"/><Relationship Id="rId9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comments" Target="../comments/comment1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jpeg"/><Relationship Id="rId4" Type="http://schemas.openxmlformats.org/officeDocument/2006/relationships/image" Target="../media/image4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rends.google.co.kr/trend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Wiktionary:Frequency_lists#TV_and_movie_scrip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54F1E-F8DA-4CBF-B834-905F6AB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053" y="1989221"/>
            <a:ext cx="6472823" cy="1003199"/>
          </a:xfrm>
        </p:spPr>
        <p:txBody>
          <a:bodyPr/>
          <a:lstStyle/>
          <a:p>
            <a:r>
              <a:rPr lang="en-US" altLang="ko-KR" sz="4000" dirty="0"/>
              <a:t>KERIS</a:t>
            </a:r>
            <a:r>
              <a:rPr lang="ko-KR" altLang="en-US" sz="4000" dirty="0"/>
              <a:t> </a:t>
            </a:r>
            <a:r>
              <a:rPr lang="en-US" altLang="ko-KR" sz="4000" dirty="0"/>
              <a:t>ACADEMY</a:t>
            </a:r>
            <a:br>
              <a:rPr lang="en-US" altLang="ko-KR" sz="4000" dirty="0"/>
            </a:br>
            <a:r>
              <a:rPr lang="en-US" altLang="ko-KR" sz="2400" dirty="0"/>
              <a:t>	-</a:t>
            </a:r>
            <a:r>
              <a:rPr lang="ko-KR" altLang="en-US" sz="2400" dirty="0"/>
              <a:t> 빅데이터 및 </a:t>
            </a:r>
            <a:r>
              <a:rPr lang="en-US" altLang="ko-KR" sz="2400" dirty="0"/>
              <a:t>R </a:t>
            </a:r>
            <a:r>
              <a:rPr lang="ko-KR" altLang="en-US" sz="2400" dirty="0"/>
              <a:t>소개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0147F4D-22C5-4EC2-8E42-67A001E3B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663" y="4624981"/>
            <a:ext cx="7058359" cy="86142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ko-KR" altLang="en-US" b="1" dirty="0"/>
              <a:t>대구대학교 </a:t>
            </a:r>
            <a:r>
              <a:rPr lang="ko-KR" altLang="en-US" b="1" dirty="0" err="1"/>
              <a:t>수리빅데이터학부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r"/>
            <a:r>
              <a:rPr lang="ko-KR" altLang="en-US" b="1" dirty="0"/>
              <a:t>통계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 ∙ </a:t>
            </a:r>
            <a:r>
              <a:rPr lang="ko-KR" altLang="en-US" b="1" dirty="0" err="1"/>
              <a:t>빅데이터전공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r"/>
            <a:r>
              <a:rPr lang="ko-KR" altLang="en-US" b="1" dirty="0"/>
              <a:t>윤상후</a:t>
            </a:r>
            <a:endParaRPr lang="en-US" altLang="ko-KR" b="1" dirty="0"/>
          </a:p>
          <a:p>
            <a:pPr algn="r"/>
            <a:endParaRPr lang="ko-KR" altLang="en-US" b="1" dirty="0"/>
          </a:p>
        </p:txBody>
      </p:sp>
      <p:pic>
        <p:nvPicPr>
          <p:cNvPr id="1026" name="Picture 2" descr="KERIS íêµ­êµì¡íì ì ë³´ì">
            <a:extLst>
              <a:ext uri="{FF2B5EF4-FFF2-40B4-BE49-F238E27FC236}">
                <a16:creationId xmlns:a16="http://schemas.microsoft.com/office/drawing/2014/main" id="{5ED23B09-26D8-4391-9575-59F65BDD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7" y="44565"/>
            <a:ext cx="21050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12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F3786A-450E-4223-A26D-0998A8C1B925}"/>
              </a:ext>
            </a:extLst>
          </p:cNvPr>
          <p:cNvSpPr/>
          <p:nvPr/>
        </p:nvSpPr>
        <p:spPr>
          <a:xfrm>
            <a:off x="0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56" y="3852550"/>
            <a:ext cx="2068018" cy="20680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" y="1057876"/>
            <a:ext cx="654194" cy="654194"/>
          </a:xfrm>
          <a:prstGeom prst="rect">
            <a:avLst/>
          </a:prstGeom>
          <a:ln w="15875"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3436" t="21448" r="5617" b="24417"/>
          <a:stretch/>
        </p:blipFill>
        <p:spPr>
          <a:xfrm>
            <a:off x="785999" y="2695889"/>
            <a:ext cx="1961679" cy="1772804"/>
          </a:xfrm>
          <a:prstGeom prst="rect">
            <a:avLst/>
          </a:prstGeom>
          <a:ln w="15875"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392" y="1057876"/>
            <a:ext cx="1448098" cy="1448098"/>
          </a:xfrm>
          <a:prstGeom prst="rect">
            <a:avLst/>
          </a:prstGeom>
          <a:ln w="15875"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663" y="1840415"/>
            <a:ext cx="1509677" cy="1509677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9" y="1826565"/>
            <a:ext cx="654194" cy="654194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8" idx="3"/>
            <a:endCxn id="10" idx="1"/>
          </p:cNvCxnSpPr>
          <p:nvPr/>
        </p:nvCxnSpPr>
        <p:spPr>
          <a:xfrm>
            <a:off x="984849" y="1384973"/>
            <a:ext cx="223543" cy="396952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12" idx="3"/>
            <a:endCxn id="10" idx="1"/>
          </p:cNvCxnSpPr>
          <p:nvPr/>
        </p:nvCxnSpPr>
        <p:spPr>
          <a:xfrm flipV="1">
            <a:off x="977723" y="1781925"/>
            <a:ext cx="230669" cy="3717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0" idx="3"/>
            <a:endCxn id="11" idx="1"/>
          </p:cNvCxnSpPr>
          <p:nvPr/>
        </p:nvCxnSpPr>
        <p:spPr>
          <a:xfrm>
            <a:off x="2656490" y="1781925"/>
            <a:ext cx="1167173" cy="81332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9" idx="3"/>
            <a:endCxn id="11" idx="1"/>
          </p:cNvCxnSpPr>
          <p:nvPr/>
        </p:nvCxnSpPr>
        <p:spPr>
          <a:xfrm flipV="1">
            <a:off x="2747678" y="2595254"/>
            <a:ext cx="1075985" cy="9870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>
            <a:off x="2747680" y="4017731"/>
            <a:ext cx="835379" cy="83011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flipV="1">
            <a:off x="2785820" y="4847844"/>
            <a:ext cx="797239" cy="6374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endCxn id="25" idx="1"/>
          </p:cNvCxnSpPr>
          <p:nvPr/>
        </p:nvCxnSpPr>
        <p:spPr>
          <a:xfrm>
            <a:off x="5333340" y="2531077"/>
            <a:ext cx="705510" cy="6025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3"/>
            <a:endCxn id="25" idx="1"/>
          </p:cNvCxnSpPr>
          <p:nvPr/>
        </p:nvCxnSpPr>
        <p:spPr>
          <a:xfrm flipV="1">
            <a:off x="5663474" y="3133655"/>
            <a:ext cx="375376" cy="17529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4" y="4516422"/>
            <a:ext cx="1937729" cy="193772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61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5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1590299"/>
            <a:ext cx="3086711" cy="308671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40956" y="696454"/>
            <a:ext cx="17123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지도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서울시</a:t>
            </a:r>
            <a:r>
              <a:rPr lang="en-US" altLang="ko-KR" sz="1000" b="1" dirty="0"/>
              <a:t>, 250m </a:t>
            </a:r>
            <a:r>
              <a:rPr lang="ko-KR" altLang="en-US" sz="1000" b="1" dirty="0"/>
              <a:t>해상도</a:t>
            </a:r>
            <a:r>
              <a:rPr lang="en-US" altLang="ko-KR" sz="1000" b="1" dirty="0"/>
              <a:t>)</a:t>
            </a:r>
            <a:endParaRPr lang="en-US" sz="1000" b="1" dirty="0"/>
          </a:p>
        </p:txBody>
      </p:sp>
      <p:sp>
        <p:nvSpPr>
          <p:cNvPr id="27" name="직사각형 26"/>
          <p:cNvSpPr/>
          <p:nvPr/>
        </p:nvSpPr>
        <p:spPr>
          <a:xfrm>
            <a:off x="0" y="2771202"/>
            <a:ext cx="16049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표준노드링크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국가 표준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 err="1"/>
              <a:t>링크수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22,184 (</a:t>
            </a:r>
            <a:r>
              <a:rPr lang="ko-KR" altLang="en-US" sz="1000" b="1" dirty="0"/>
              <a:t>서울시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/>
              <a:t>포인트 </a:t>
            </a:r>
            <a:r>
              <a:rPr lang="en-US" altLang="ko-KR" sz="1000" b="1" dirty="0"/>
              <a:t>: 177,599</a:t>
            </a:r>
            <a:endParaRPr lang="en-US" sz="1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64868" y="6454151"/>
            <a:ext cx="19351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고해상도 실시간 </a:t>
            </a:r>
            <a:r>
              <a:rPr lang="ko-KR" altLang="en-US" sz="1000" b="1" dirty="0" err="1"/>
              <a:t>강우장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(</a:t>
            </a:r>
            <a:r>
              <a:rPr lang="en-US" sz="1000" b="1" dirty="0"/>
              <a:t>250m)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38743" y="1552797"/>
            <a:ext cx="12394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도로기상 예측지점</a:t>
            </a:r>
            <a:endParaRPr lang="en-US" sz="1000" b="1" dirty="0"/>
          </a:p>
        </p:txBody>
      </p:sp>
      <p:sp>
        <p:nvSpPr>
          <p:cNvPr id="30" name="직사각형 29"/>
          <p:cNvSpPr/>
          <p:nvPr/>
        </p:nvSpPr>
        <p:spPr>
          <a:xfrm>
            <a:off x="3838893" y="5920568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도로정보 </a:t>
            </a:r>
            <a:r>
              <a:rPr lang="en-US" altLang="ko-KR" sz="1000" b="1" dirty="0"/>
              <a:t>&amp; </a:t>
            </a:r>
            <a:r>
              <a:rPr lang="ko-KR" altLang="en-US" sz="1000" b="1" dirty="0"/>
              <a:t>고해상도 </a:t>
            </a:r>
            <a:r>
              <a:rPr lang="ko-KR" altLang="en-US" sz="1000" b="1" dirty="0" err="1"/>
              <a:t>강우장</a:t>
            </a:r>
            <a:r>
              <a:rPr lang="ko-KR" altLang="en-US" sz="1000" b="1" dirty="0"/>
              <a:t> </a:t>
            </a:r>
            <a:endParaRPr lang="en-US" sz="10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02C0A9-CF1F-4906-804C-17886E7BEBCA}"/>
              </a:ext>
            </a:extLst>
          </p:cNvPr>
          <p:cNvSpPr/>
          <p:nvPr/>
        </p:nvSpPr>
        <p:spPr>
          <a:xfrm>
            <a:off x="6973744" y="1252459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도로기상 모니터링 시스템</a:t>
            </a:r>
            <a:endParaRPr lang="en-US" sz="1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9BFA89-1E43-478B-B1D2-6510AD926530}"/>
              </a:ext>
            </a:extLst>
          </p:cNvPr>
          <p:cNvSpPr txBox="1"/>
          <p:nvPr/>
        </p:nvSpPr>
        <p:spPr>
          <a:xfrm>
            <a:off x="3668753" y="871706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안전주행을 위한 실시간 도로기상 모니터링 시스템</a:t>
            </a:r>
          </a:p>
        </p:txBody>
      </p:sp>
    </p:spTree>
    <p:extLst>
      <p:ext uri="{BB962C8B-B14F-4D97-AF65-F5344CB8AC3E}">
        <p14:creationId xmlns:p14="http://schemas.microsoft.com/office/powerpoint/2010/main" val="193979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C6C8E-A733-4047-A094-E1126271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기상환경빅데이터</a:t>
            </a:r>
            <a:r>
              <a:rPr lang="ko-KR" altLang="en-US" dirty="0"/>
              <a:t> 연구실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3D23B-0A4E-4BA8-8284-F6CD2D149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1FB0D4-67BF-440E-868D-E8B453CA5636}"/>
              </a:ext>
            </a:extLst>
          </p:cNvPr>
          <p:cNvSpPr/>
          <p:nvPr/>
        </p:nvSpPr>
        <p:spPr>
          <a:xfrm>
            <a:off x="0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458B-AAB8-4555-85D9-0266DE621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340768"/>
            <a:ext cx="6459927" cy="48449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992FC0-19B5-4E29-8B53-3F5CA1481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5" y="2978620"/>
            <a:ext cx="2057400" cy="15430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893D6CD-2EA6-40F9-9485-EBC2CD9479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5" y="4642663"/>
            <a:ext cx="2057400" cy="15430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3009F8F-280D-4287-A9D6-ED4840B1E4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5" y="1314577"/>
            <a:ext cx="2057400" cy="15430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518ADA-BDCA-4EE3-8062-A5B373A0A749}"/>
              </a:ext>
            </a:extLst>
          </p:cNvPr>
          <p:cNvSpPr txBox="1"/>
          <p:nvPr/>
        </p:nvSpPr>
        <p:spPr>
          <a:xfrm>
            <a:off x="5892860" y="483815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통계적 </a:t>
            </a:r>
            <a:r>
              <a:rPr lang="ko-KR" altLang="en-US" b="1" dirty="0" err="1"/>
              <a:t>돌발홍수</a:t>
            </a:r>
            <a:r>
              <a:rPr lang="ko-KR" altLang="en-US" b="1" dirty="0"/>
              <a:t> 지수 개발 </a:t>
            </a:r>
          </a:p>
        </p:txBody>
      </p:sp>
    </p:spTree>
    <p:extLst>
      <p:ext uri="{BB962C8B-B14F-4D97-AF65-F5344CB8AC3E}">
        <p14:creationId xmlns:p14="http://schemas.microsoft.com/office/powerpoint/2010/main" val="39974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AC1B7-C83B-4344-BC7D-F89CDE0C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8CBFA-75BB-44D5-A243-75845D2BA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E7FB07-90BC-43F8-8D27-0CD71C7D243D}"/>
              </a:ext>
            </a:extLst>
          </p:cNvPr>
          <p:cNvSpPr/>
          <p:nvPr/>
        </p:nvSpPr>
        <p:spPr>
          <a:xfrm>
            <a:off x="0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2BBD22D-1EC5-42E1-9F9A-2D5089B34E06}"/>
              </a:ext>
            </a:extLst>
          </p:cNvPr>
          <p:cNvSpPr txBox="1">
            <a:spLocks/>
          </p:cNvSpPr>
          <p:nvPr/>
        </p:nvSpPr>
        <p:spPr>
          <a:xfrm>
            <a:off x="791700" y="623675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토요일</a:t>
            </a:r>
            <a:r>
              <a:rPr lang="en-US" altLang="ko-KR" dirty="0">
                <a:solidFill>
                  <a:schemeClr val="tx1"/>
                </a:solidFill>
              </a:rPr>
              <a:t>(2015.3.7)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ED20B87-8CBC-49F2-9DE7-3870BEEB65E2}"/>
              </a:ext>
            </a:extLst>
          </p:cNvPr>
          <p:cNvSpPr txBox="1">
            <a:spLocks/>
          </p:cNvSpPr>
          <p:nvPr/>
        </p:nvSpPr>
        <p:spPr>
          <a:xfrm>
            <a:off x="3527824" y="623703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일요일</a:t>
            </a:r>
            <a:r>
              <a:rPr lang="en-US" altLang="ko-KR" dirty="0">
                <a:solidFill>
                  <a:schemeClr val="tx1"/>
                </a:solidFill>
              </a:rPr>
              <a:t>(2015.3.8)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2" descr="E:\image\after0302.gif">
            <a:extLst>
              <a:ext uri="{FF2B5EF4-FFF2-40B4-BE49-F238E27FC236}">
                <a16:creationId xmlns:a16="http://schemas.microsoft.com/office/drawing/2014/main" id="{D194947F-5B5C-4A94-AEF3-DB887F6746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8367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image\after0303.gif">
            <a:extLst>
              <a:ext uri="{FF2B5EF4-FFF2-40B4-BE49-F238E27FC236}">
                <a16:creationId xmlns:a16="http://schemas.microsoft.com/office/drawing/2014/main" id="{95176FD6-ED5E-4C2B-BEC9-FDEF396A9E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24" y="8367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image\after0306.gif">
            <a:extLst>
              <a:ext uri="{FF2B5EF4-FFF2-40B4-BE49-F238E27FC236}">
                <a16:creationId xmlns:a16="http://schemas.microsoft.com/office/drawing/2014/main" id="{ED451640-9CAA-4F00-8A15-917BE341BA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07" y="8367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image\after0307.gif">
            <a:extLst>
              <a:ext uri="{FF2B5EF4-FFF2-40B4-BE49-F238E27FC236}">
                <a16:creationId xmlns:a16="http://schemas.microsoft.com/office/drawing/2014/main" id="{45F8F67D-D1A1-4194-A318-B1DA1FFABA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71703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E:\image\after0308.gif">
            <a:extLst>
              <a:ext uri="{FF2B5EF4-FFF2-40B4-BE49-F238E27FC236}">
                <a16:creationId xmlns:a16="http://schemas.microsoft.com/office/drawing/2014/main" id="{A5CF3C96-2A4A-4AF3-B59D-4A6012F3E3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24" y="371675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E0E0EC-9297-4EBC-8925-2BA0C250FE4F}"/>
              </a:ext>
            </a:extLst>
          </p:cNvPr>
          <p:cNvSpPr txBox="1"/>
          <p:nvPr/>
        </p:nvSpPr>
        <p:spPr>
          <a:xfrm>
            <a:off x="5800788" y="4370256"/>
            <a:ext cx="32950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평일</a:t>
            </a:r>
            <a:r>
              <a:rPr lang="en-US" altLang="ko-KR" sz="1100" dirty="0"/>
              <a:t>(</a:t>
            </a:r>
            <a:r>
              <a:rPr lang="ko-KR" altLang="en-US" sz="1100" dirty="0"/>
              <a:t>월</a:t>
            </a:r>
            <a:r>
              <a:rPr lang="en-US" altLang="ko-KR" sz="1100" dirty="0"/>
              <a:t>, </a:t>
            </a:r>
            <a:r>
              <a:rPr lang="ko-KR" altLang="en-US" sz="1100" dirty="0"/>
              <a:t>화</a:t>
            </a:r>
            <a:r>
              <a:rPr lang="en-US" altLang="ko-KR" sz="1100" dirty="0"/>
              <a:t>, </a:t>
            </a:r>
            <a:r>
              <a:rPr lang="ko-KR" altLang="en-US" sz="1100" dirty="0"/>
              <a:t>금</a:t>
            </a:r>
            <a:r>
              <a:rPr lang="en-US" altLang="ko-KR" sz="1100" dirty="0"/>
              <a:t>)</a:t>
            </a:r>
            <a:r>
              <a:rPr lang="ko-KR" altLang="en-US" sz="1100" dirty="0"/>
              <a:t>은 출근시간인 </a:t>
            </a:r>
            <a:r>
              <a:rPr lang="ko-KR" altLang="en-US" sz="1100" dirty="0">
                <a:solidFill>
                  <a:srgbClr val="FF0000"/>
                </a:solidFill>
              </a:rPr>
              <a:t>오전</a:t>
            </a:r>
            <a:r>
              <a:rPr lang="en-US" altLang="ko-KR" sz="1100" dirty="0">
                <a:solidFill>
                  <a:srgbClr val="FF0000"/>
                </a:solidFill>
              </a:rPr>
              <a:t>9</a:t>
            </a:r>
            <a:r>
              <a:rPr lang="ko-KR" altLang="en-US" sz="1100" dirty="0">
                <a:solidFill>
                  <a:srgbClr val="FF0000"/>
                </a:solidFill>
              </a:rPr>
              <a:t>시</a:t>
            </a:r>
            <a:r>
              <a:rPr lang="ko-KR" altLang="en-US" sz="1100" dirty="0"/>
              <a:t>부터 </a:t>
            </a:r>
            <a:r>
              <a:rPr lang="ko-KR" altLang="en-US" sz="1100" dirty="0">
                <a:solidFill>
                  <a:srgbClr val="FF0000"/>
                </a:solidFill>
              </a:rPr>
              <a:t>정체</a:t>
            </a:r>
            <a:endParaRPr lang="en-US" altLang="ko-KR" sz="1100" dirty="0"/>
          </a:p>
          <a:p>
            <a:r>
              <a:rPr lang="en-US" altLang="ko-KR" sz="1100" dirty="0"/>
              <a:t>-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공휴일</a:t>
            </a:r>
            <a:r>
              <a:rPr lang="en-US" altLang="ko-KR" sz="1100" dirty="0"/>
              <a:t>(</a:t>
            </a:r>
            <a:r>
              <a:rPr lang="ko-KR" altLang="en-US" sz="1100" dirty="0"/>
              <a:t>토</a:t>
            </a:r>
            <a:r>
              <a:rPr lang="en-US" altLang="ko-KR" sz="1100" dirty="0"/>
              <a:t>, </a:t>
            </a:r>
            <a:r>
              <a:rPr lang="ko-KR" altLang="en-US" sz="1100" dirty="0"/>
              <a:t>일</a:t>
            </a:r>
            <a:r>
              <a:rPr lang="en-US" altLang="ko-KR" sz="1100" dirty="0"/>
              <a:t>)</a:t>
            </a:r>
            <a:r>
              <a:rPr lang="ko-KR" altLang="en-US" sz="1100" dirty="0"/>
              <a:t>은 </a:t>
            </a:r>
            <a:r>
              <a:rPr lang="ko-KR" altLang="en-US" sz="1100" dirty="0">
                <a:solidFill>
                  <a:srgbClr val="FF0000"/>
                </a:solidFill>
              </a:rPr>
              <a:t>오후</a:t>
            </a:r>
            <a:r>
              <a:rPr lang="en-US" altLang="ko-KR" sz="1100" dirty="0">
                <a:solidFill>
                  <a:srgbClr val="FF0000"/>
                </a:solidFill>
              </a:rPr>
              <a:t>12</a:t>
            </a:r>
            <a:r>
              <a:rPr lang="ko-KR" altLang="en-US" sz="1100" dirty="0">
                <a:solidFill>
                  <a:srgbClr val="FF0000"/>
                </a:solidFill>
              </a:rPr>
              <a:t>시</a:t>
            </a:r>
            <a:r>
              <a:rPr lang="ko-KR" altLang="en-US" sz="1100" dirty="0"/>
              <a:t>쯤부터 </a:t>
            </a:r>
            <a:r>
              <a:rPr lang="ko-KR" altLang="en-US" sz="1100" dirty="0">
                <a:solidFill>
                  <a:srgbClr val="FF0000"/>
                </a:solidFill>
              </a:rPr>
              <a:t>정체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>
                <a:solidFill>
                  <a:srgbClr val="FF0000"/>
                </a:solidFill>
              </a:rPr>
              <a:t>일요일은</a:t>
            </a:r>
            <a:r>
              <a:rPr lang="ko-KR" altLang="en-US" sz="1100" dirty="0"/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오후</a:t>
            </a:r>
            <a:r>
              <a:rPr lang="en-US" altLang="ko-KR" sz="1100" dirty="0">
                <a:solidFill>
                  <a:srgbClr val="FF0000"/>
                </a:solidFill>
              </a:rPr>
              <a:t>7</a:t>
            </a:r>
            <a:r>
              <a:rPr lang="ko-KR" altLang="en-US" sz="1100" dirty="0">
                <a:solidFill>
                  <a:srgbClr val="FF0000"/>
                </a:solidFill>
              </a:rPr>
              <a:t>시</a:t>
            </a:r>
            <a:r>
              <a:rPr lang="ko-KR" altLang="en-US" sz="1100" dirty="0"/>
              <a:t>쯤 대구</a:t>
            </a:r>
            <a:r>
              <a:rPr lang="en-US" altLang="ko-KR" sz="1100" dirty="0"/>
              <a:t>-</a:t>
            </a:r>
            <a:r>
              <a:rPr lang="ko-KR" altLang="en-US" sz="1100" dirty="0"/>
              <a:t>포항 </a:t>
            </a:r>
            <a:r>
              <a:rPr lang="ko-KR" altLang="en-US" sz="1100" dirty="0">
                <a:solidFill>
                  <a:srgbClr val="FF0000"/>
                </a:solidFill>
              </a:rPr>
              <a:t>고속도로 정체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반월당역</a:t>
            </a:r>
            <a:r>
              <a:rPr lang="ko-KR" altLang="en-US" sz="1100" dirty="0"/>
              <a:t> </a:t>
            </a:r>
            <a:r>
              <a:rPr lang="en-US" altLang="ko-KR" sz="1100" dirty="0"/>
              <a:t>~ </a:t>
            </a:r>
            <a:r>
              <a:rPr lang="ko-KR" altLang="en-US" sz="1100" dirty="0" err="1"/>
              <a:t>중앙로역</a:t>
            </a:r>
            <a:r>
              <a:rPr lang="ko-KR" altLang="en-US" sz="1100" dirty="0"/>
              <a:t> 정체 심함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오후</a:t>
            </a:r>
            <a:r>
              <a:rPr lang="en-US" altLang="ko-KR" sz="1100" dirty="0"/>
              <a:t>10</a:t>
            </a:r>
            <a:r>
              <a:rPr lang="ko-KR" altLang="en-US" sz="1100" dirty="0"/>
              <a:t>시쯤 부터 정체 풀리기 시작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92004D7-107E-471C-8D39-95522F3ABB30}"/>
              </a:ext>
            </a:extLst>
          </p:cNvPr>
          <p:cNvSpPr txBox="1">
            <a:spLocks/>
          </p:cNvSpPr>
          <p:nvPr/>
        </p:nvSpPr>
        <p:spPr>
          <a:xfrm>
            <a:off x="797956" y="335699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2"/>
                </a:solidFill>
              </a:rPr>
              <a:t>월요일</a:t>
            </a:r>
            <a:r>
              <a:rPr lang="en-US" altLang="ko-KR" dirty="0">
                <a:solidFill>
                  <a:schemeClr val="tx1"/>
                </a:solidFill>
              </a:rPr>
              <a:t>(2015.3.2)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49BA43B4-C4C9-47CF-8520-0892CD4B6823}"/>
              </a:ext>
            </a:extLst>
          </p:cNvPr>
          <p:cNvSpPr txBox="1">
            <a:spLocks/>
          </p:cNvSpPr>
          <p:nvPr/>
        </p:nvSpPr>
        <p:spPr>
          <a:xfrm>
            <a:off x="3671900" y="335699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2"/>
                </a:solidFill>
              </a:rPr>
              <a:t>화요일</a:t>
            </a:r>
            <a:r>
              <a:rPr lang="en-US" altLang="ko-KR" dirty="0">
                <a:solidFill>
                  <a:schemeClr val="tx1"/>
                </a:solidFill>
              </a:rPr>
              <a:t>(2015.3.3)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008D7AB1-1451-48E0-866A-D2B8A0DB25AE}"/>
              </a:ext>
            </a:extLst>
          </p:cNvPr>
          <p:cNvSpPr txBox="1">
            <a:spLocks/>
          </p:cNvSpPr>
          <p:nvPr/>
        </p:nvSpPr>
        <p:spPr>
          <a:xfrm>
            <a:off x="6255507" y="335671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2"/>
                </a:solidFill>
              </a:rPr>
              <a:t>금요일</a:t>
            </a:r>
            <a:r>
              <a:rPr lang="en-US" altLang="ko-KR" dirty="0">
                <a:solidFill>
                  <a:schemeClr val="tx1"/>
                </a:solidFill>
              </a:rPr>
              <a:t>(2015.3.6)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F9A14-ABBA-4604-B917-281BFA1B1B4E}"/>
              </a:ext>
            </a:extLst>
          </p:cNvPr>
          <p:cNvSpPr txBox="1"/>
          <p:nvPr/>
        </p:nvSpPr>
        <p:spPr>
          <a:xfrm>
            <a:off x="6546746" y="27977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도로소통정보 시각화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305F9B-98E4-47BD-B7D0-D04C2AE263AF}"/>
              </a:ext>
            </a:extLst>
          </p:cNvPr>
          <p:cNvSpPr/>
          <p:nvPr/>
        </p:nvSpPr>
        <p:spPr>
          <a:xfrm>
            <a:off x="232611" y="238394"/>
            <a:ext cx="6022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https://www.youtube.com/watch?v=jtwzADysoMQ</a:t>
            </a:r>
          </a:p>
        </p:txBody>
      </p:sp>
    </p:spTree>
    <p:extLst>
      <p:ext uri="{BB962C8B-B14F-4D97-AF65-F5344CB8AC3E}">
        <p14:creationId xmlns:p14="http://schemas.microsoft.com/office/powerpoint/2010/main" val="381347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6CA6A-221B-4C89-842A-8D12C7EC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73221-7477-4C5F-ACFE-C8000A93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B3CF29-B7FB-4501-90EB-F98B5E8A6667}"/>
              </a:ext>
            </a:extLst>
          </p:cNvPr>
          <p:cNvSpPr/>
          <p:nvPr/>
        </p:nvSpPr>
        <p:spPr>
          <a:xfrm>
            <a:off x="0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2432271E-C95D-485A-A679-A5403F1B8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276" y="1651719"/>
            <a:ext cx="4712811" cy="49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원통 212">
            <a:extLst>
              <a:ext uri="{FF2B5EF4-FFF2-40B4-BE49-F238E27FC236}">
                <a16:creationId xmlns:a16="http://schemas.microsoft.com/office/drawing/2014/main" id="{9F98469A-CF74-4B6A-87A8-1334376B9704}"/>
              </a:ext>
            </a:extLst>
          </p:cNvPr>
          <p:cNvSpPr/>
          <p:nvPr/>
        </p:nvSpPr>
        <p:spPr bwMode="auto">
          <a:xfrm>
            <a:off x="900383" y="1424995"/>
            <a:ext cx="1695294" cy="741316"/>
          </a:xfrm>
          <a:prstGeom prst="can">
            <a:avLst>
              <a:gd name="adj" fmla="val 14883"/>
            </a:avLst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1003">
            <a:schemeClr val="lt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713" eaLnBrk="1" latinLnBrk="1" hangingPunct="1">
              <a:defRPr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기상청 지진자료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4176713" eaLnBrk="1" latinLnBrk="1" hangingPunct="1"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(1980~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2B704548-93D2-4E22-A51A-DC53D5A338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031192"/>
                  </p:ext>
                </p:extLst>
              </p:nvPr>
            </p:nvGraphicFramePr>
            <p:xfrm>
              <a:off x="712896" y="3246125"/>
              <a:ext cx="2437972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149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950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95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1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968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416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day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규모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위도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경도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2013-01-26 08:57:56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2.4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36.11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127.73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2013-01-15 13:31:34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2.8</a:t>
                          </a:r>
                          <a:endParaRPr lang="en-US" altLang="ko-KR" sz="1050" b="0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36.59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129.73</a:t>
                          </a:r>
                          <a:endParaRPr lang="en-US" altLang="ko-KR" sz="1050" b="0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</a:t>
                          </a:r>
                          <a:endParaRPr lang="en-US" altLang="ko-KR" sz="1050" b="1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2013-01-02 05:53:37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33.37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127.27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29806"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1" u="none" strike="noStrike" dirty="0">
                              <a:solidFill>
                                <a:schemeClr val="tx1"/>
                              </a:solidFill>
                              <a:effectLst/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100" b="1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+mn-ea"/>
                                </a:rPr>
                                <m:t>⋮</m:t>
                              </m:r>
                            </m:oMath>
                          </a14:m>
                          <a:endParaRPr lang="ko-KR" altLang="en-US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b="1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b="1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100" b="1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+mn-ea"/>
                                </a:rPr>
                                <m:t>⋮</m:t>
                              </m:r>
                            </m:oMath>
                          </a14:m>
                          <a:r>
                            <a:rPr lang="ko-KR" altLang="en-US" sz="110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　</a:t>
                          </a:r>
                          <a:endParaRPr lang="ko-KR" altLang="en-US" sz="11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100" b="1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+mn-ea"/>
                                </a:rPr>
                                <m:t>⋮</m:t>
                              </m:r>
                            </m:oMath>
                          </a14:m>
                          <a:r>
                            <a:rPr lang="ko-KR" altLang="en-US" sz="110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　</a:t>
                          </a:r>
                          <a:endParaRPr lang="ko-KR" altLang="en-US" sz="11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1410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2013-02-05 21:25:36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35.77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127.97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1411</a:t>
                          </a:r>
                          <a:endParaRPr lang="en-US" altLang="ko-KR" sz="1050" b="1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2013-02-04 05:39:25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3.1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36.55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128.9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2B704548-93D2-4E22-A51A-DC53D5A338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031192"/>
                  </p:ext>
                </p:extLst>
              </p:nvPr>
            </p:nvGraphicFramePr>
            <p:xfrm>
              <a:off x="712896" y="3246125"/>
              <a:ext cx="2437972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149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950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95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1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968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day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규모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위도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경도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2013-01-26 08:57:56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2.4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36.11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127.73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2013-01-15 13:31:34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2.8</a:t>
                          </a:r>
                          <a:endParaRPr lang="en-US" altLang="ko-KR" sz="1050" b="0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36.59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129.73</a:t>
                          </a:r>
                          <a:endParaRPr lang="en-US" altLang="ko-KR" sz="1050" b="0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</a:t>
                          </a:r>
                          <a:endParaRPr lang="en-US" altLang="ko-KR" sz="1050" b="1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2013-01-02 05:53:37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33.37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127.27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23" t="-696429" r="-675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054" t="-696429" r="-138776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0370" t="-696429" r="-277778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4848" t="-696429" r="-127273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0244" t="-696429" r="-2439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1410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2013-02-05 21:25:36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35.77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127.97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1411</a:t>
                          </a:r>
                          <a:endParaRPr lang="en-US" altLang="ko-KR" sz="1050" b="1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2013-02-04 05:39:25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3.1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36.55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128.9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아래쪽 화살표 243">
            <a:extLst>
              <a:ext uri="{FF2B5EF4-FFF2-40B4-BE49-F238E27FC236}">
                <a16:creationId xmlns:a16="http://schemas.microsoft.com/office/drawing/2014/main" id="{C90BBCC2-FB00-429F-A48E-89FF0C1FE47F}"/>
              </a:ext>
            </a:extLst>
          </p:cNvPr>
          <p:cNvSpPr/>
          <p:nvPr/>
        </p:nvSpPr>
        <p:spPr>
          <a:xfrm>
            <a:off x="971600" y="2348880"/>
            <a:ext cx="1624077" cy="464120"/>
          </a:xfrm>
          <a:prstGeom prst="downArrow">
            <a:avLst>
              <a:gd name="adj1" fmla="val 64670"/>
              <a:gd name="adj2" fmla="val 5534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아래쪽 화살표 243">
            <a:extLst>
              <a:ext uri="{FF2B5EF4-FFF2-40B4-BE49-F238E27FC236}">
                <a16:creationId xmlns:a16="http://schemas.microsoft.com/office/drawing/2014/main" id="{FBB1F501-6656-48A7-B9FB-0C7FB17BE787}"/>
              </a:ext>
            </a:extLst>
          </p:cNvPr>
          <p:cNvSpPr/>
          <p:nvPr/>
        </p:nvSpPr>
        <p:spPr>
          <a:xfrm rot="16200000">
            <a:off x="2822042" y="3989425"/>
            <a:ext cx="1624077" cy="464120"/>
          </a:xfrm>
          <a:prstGeom prst="downArrow">
            <a:avLst>
              <a:gd name="adj1" fmla="val 64670"/>
              <a:gd name="adj2" fmla="val 5534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4C374-3FD3-4E6F-9437-1FB56736DF7A}"/>
              </a:ext>
            </a:extLst>
          </p:cNvPr>
          <p:cNvSpPr txBox="1"/>
          <p:nvPr/>
        </p:nvSpPr>
        <p:spPr>
          <a:xfrm>
            <a:off x="5200755" y="30785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실시간 한반도 지진위험 지도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7B922E-BFF5-4FA1-AF47-46D1E5C01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65" y="840997"/>
            <a:ext cx="1916000" cy="210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54F1E-F8DA-4CBF-B834-905F6AB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72" y="1119452"/>
            <a:ext cx="5917677" cy="2554758"/>
          </a:xfrm>
        </p:spPr>
        <p:txBody>
          <a:bodyPr/>
          <a:lstStyle/>
          <a:p>
            <a:r>
              <a:rPr lang="en-US" altLang="ko-KR" sz="5400" b="1" dirty="0">
                <a:solidFill>
                  <a:srgbClr val="92D050"/>
                </a:solidFill>
              </a:rPr>
              <a:t>R</a:t>
            </a:r>
            <a:r>
              <a:rPr lang="en-US" altLang="ko-KR" sz="4000" dirty="0"/>
              <a:t> </a:t>
            </a:r>
            <a:r>
              <a:rPr lang="ko-KR" altLang="en-US" sz="4000" dirty="0"/>
              <a:t>알아요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0147F4D-22C5-4EC2-8E42-67A001E3B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80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ECD00-AD67-4CA3-9286-DBEE1F97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program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0CB7449-60AA-427C-A4EA-4FC2D3A15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521286"/>
            <a:ext cx="8077033" cy="353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R </a:t>
            </a:r>
            <a:r>
              <a:rPr lang="ko-KR" altLang="en-US" sz="1800" dirty="0"/>
              <a:t>이란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통계 계산과 그래픽을 위한 </a:t>
            </a:r>
            <a:r>
              <a:rPr lang="ko-KR" altLang="en-US" sz="1800" b="1" dirty="0"/>
              <a:t>프로그래밍 언어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뉴질랜드 오클랜드 대학교</a:t>
            </a:r>
            <a:r>
              <a:rPr lang="en-US" altLang="ko-KR" sz="1800" dirty="0"/>
              <a:t>(Ross </a:t>
            </a:r>
            <a:r>
              <a:rPr lang="en-US" altLang="ko-KR" sz="1800" dirty="0" err="1"/>
              <a:t>ihaka</a:t>
            </a:r>
            <a:r>
              <a:rPr lang="en-US" altLang="ko-KR" sz="1800" dirty="0"/>
              <a:t> </a:t>
            </a:r>
            <a:r>
              <a:rPr lang="ko-KR" altLang="en-US" sz="1800" dirty="0"/>
              <a:t>교수</a:t>
            </a:r>
            <a:r>
              <a:rPr lang="en-US" altLang="ko-KR" sz="1800" dirty="0"/>
              <a:t>)</a:t>
            </a:r>
            <a:r>
              <a:rPr lang="ko-KR" altLang="en-US" sz="1800" dirty="0"/>
              <a:t> 교육용 통계패키지로 개발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현재 </a:t>
            </a:r>
            <a:r>
              <a:rPr lang="en-US" altLang="ko-KR" sz="1800" dirty="0"/>
              <a:t>R </a:t>
            </a:r>
            <a:r>
              <a:rPr lang="ko-KR" altLang="en-US" sz="1800" dirty="0"/>
              <a:t>코어 팀에서 </a:t>
            </a:r>
            <a:r>
              <a:rPr lang="en-US" altLang="ko-KR" sz="1800" dirty="0"/>
              <a:t>“R-project”</a:t>
            </a:r>
            <a:r>
              <a:rPr lang="ko-KR" altLang="en-US" sz="1800" dirty="0"/>
              <a:t>라는 이름으로 계속 </a:t>
            </a:r>
            <a:r>
              <a:rPr lang="ko-KR" altLang="en-US" sz="1800" dirty="0" err="1"/>
              <a:t>개발중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R </a:t>
            </a:r>
            <a:r>
              <a:rPr lang="ko-KR" altLang="en-US" sz="1800" dirty="0"/>
              <a:t>프로젝트 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2"/>
              </a:rPr>
              <a:t>http://www.r-project.org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소프트웨어 다운로드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매뉴얼</a:t>
            </a:r>
            <a:r>
              <a:rPr lang="en-US" altLang="ko-KR" sz="1800" dirty="0"/>
              <a:t>, </a:t>
            </a:r>
            <a:r>
              <a:rPr lang="ko-KR" altLang="en-US" sz="1800" dirty="0"/>
              <a:t>참고문헌</a:t>
            </a:r>
            <a:r>
              <a:rPr lang="en-US" altLang="ko-KR" sz="1800" dirty="0"/>
              <a:t>, </a:t>
            </a:r>
            <a:r>
              <a:rPr lang="ko-KR" altLang="en-US" sz="1800" dirty="0"/>
              <a:t>사용자 그룹에 대한 정보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90731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666A8-B2E7-4492-9E84-DA77B21F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57114-82FA-4803-A3A3-F39B03458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82BC1304-F5B2-4742-BB97-4BAA547E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9" y="2334127"/>
            <a:ext cx="3733968" cy="32252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93167C-D73E-418D-ADF6-8B6A4F81D7F1}"/>
              </a:ext>
            </a:extLst>
          </p:cNvPr>
          <p:cNvSpPr/>
          <p:nvPr/>
        </p:nvSpPr>
        <p:spPr>
          <a:xfrm>
            <a:off x="456819" y="4580021"/>
            <a:ext cx="3733968" cy="1925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2" descr="http://revolution-computing.typepad.com/.a/6a010534b1db25970b01b7c86d17a6970b-600wi">
            <a:extLst>
              <a:ext uri="{FF2B5EF4-FFF2-40B4-BE49-F238E27FC236}">
                <a16:creationId xmlns:a16="http://schemas.microsoft.com/office/drawing/2014/main" id="{8CB80B5E-081D-4B1C-8F68-F923D471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985" y="2183319"/>
            <a:ext cx="3880685" cy="337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0DBECB-96EE-4E48-8F68-DC38154F9144}"/>
              </a:ext>
            </a:extLst>
          </p:cNvPr>
          <p:cNvSpPr/>
          <p:nvPr/>
        </p:nvSpPr>
        <p:spPr>
          <a:xfrm>
            <a:off x="456819" y="3085266"/>
            <a:ext cx="3733968" cy="1750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51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64CD5-F607-4725-B689-18014359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B64817-DF19-4214-AB39-C632E13A4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이 많이 사용되는 이유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pPr marL="800100" lvl="1" indent="-342900">
              <a:buAutoNum type="arabicParenBoth"/>
            </a:pPr>
            <a:r>
              <a:rPr lang="ko-KR" altLang="en-US" dirty="0"/>
              <a:t>통계학 분야의 연구와 교육에서 </a:t>
            </a:r>
            <a:r>
              <a:rPr lang="ko-KR" altLang="en-US" b="1" dirty="0">
                <a:solidFill>
                  <a:srgbClr val="FF0000"/>
                </a:solidFill>
              </a:rPr>
              <a:t>표준 계산 언어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800100" lvl="1" indent="-342900">
              <a:buAutoNum type="arabicParenBoth"/>
            </a:pPr>
            <a:r>
              <a:rPr lang="ko-KR" altLang="en-US" dirty="0"/>
              <a:t>다양한 통계 분석과 우수한 그래픽 방법 제공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사용자가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새로운 함수</a:t>
            </a:r>
            <a:r>
              <a:rPr lang="ko-KR" altLang="en-US" dirty="0"/>
              <a:t>를 작성하여 추가 가능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다른 사용자가 만든 패키지를 인터넷에서 공개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쉽게 공유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(3) </a:t>
            </a:r>
            <a:r>
              <a:rPr lang="ko-KR" altLang="en-US" dirty="0"/>
              <a:t>인터넷을 통해 자유롭게 내려 받아 </a:t>
            </a:r>
            <a:r>
              <a:rPr lang="ko-KR" altLang="en-US" b="1" dirty="0">
                <a:solidFill>
                  <a:srgbClr val="FF0000"/>
                </a:solidFill>
              </a:rPr>
              <a:t>무료</a:t>
            </a:r>
            <a:r>
              <a:rPr lang="ko-KR" altLang="en-US" dirty="0"/>
              <a:t>로 사용 가능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(4) Window/mac/</a:t>
            </a:r>
            <a:r>
              <a:rPr lang="en-US" altLang="ko-KR" dirty="0" err="1"/>
              <a:t>unix</a:t>
            </a:r>
            <a:r>
              <a:rPr lang="en-US" altLang="ko-KR" dirty="0"/>
              <a:t> </a:t>
            </a:r>
            <a:r>
              <a:rPr lang="ko-KR" altLang="en-US" dirty="0"/>
              <a:t>플랫폼에서 설치 및 운영 가능</a:t>
            </a:r>
          </a:p>
        </p:txBody>
      </p:sp>
    </p:spTree>
    <p:extLst>
      <p:ext uri="{BB962C8B-B14F-4D97-AF65-F5344CB8AC3E}">
        <p14:creationId xmlns:p14="http://schemas.microsoft.com/office/powerpoint/2010/main" val="257871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C168B-8F01-4659-900A-A83DA91C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기초 추가자료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7E4EDDD-EFEF-4614-940C-EFFC5D010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441" y="2162627"/>
            <a:ext cx="6898047" cy="41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0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54F1E-F8DA-4CBF-B834-905F6AB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72" y="1119452"/>
            <a:ext cx="6938044" cy="2554758"/>
          </a:xfrm>
        </p:spPr>
        <p:txBody>
          <a:bodyPr/>
          <a:lstStyle/>
          <a:p>
            <a:r>
              <a:rPr lang="en-US" altLang="ko-KR" sz="4000" dirty="0"/>
              <a:t>R</a:t>
            </a:r>
            <a:r>
              <a:rPr lang="ko-KR" altLang="en-US" sz="4000" dirty="0"/>
              <a:t>을 이용한 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빅데이터 사례 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0147F4D-22C5-4EC2-8E42-67A001E3B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Example1.R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08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A417F-CED3-46EE-8EEC-55406ED6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빅데이터는 새로운 것이 아니다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67811-DA03-43DF-82F9-9086A72CD30D}"/>
              </a:ext>
            </a:extLst>
          </p:cNvPr>
          <p:cNvSpPr txBox="1"/>
          <p:nvPr/>
        </p:nvSpPr>
        <p:spPr>
          <a:xfrm>
            <a:off x="554806" y="2275981"/>
            <a:ext cx="7468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빅데이터는 과거에도 있었다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다만</a:t>
            </a:r>
            <a:r>
              <a:rPr lang="en-US" altLang="ko-KR" sz="1600" dirty="0"/>
              <a:t>, </a:t>
            </a:r>
            <a:r>
              <a:rPr lang="ko-KR" altLang="en-US" sz="1600" dirty="0"/>
              <a:t>시대가 바뀌면서 </a:t>
            </a:r>
            <a:r>
              <a:rPr lang="ko-KR" altLang="en-US" sz="1600" b="1" dirty="0">
                <a:solidFill>
                  <a:srgbClr val="C00000"/>
                </a:solidFill>
              </a:rPr>
              <a:t>기술적으로 경제적으로 과거에는 구현이 안되었던 부분</a:t>
            </a:r>
            <a:r>
              <a:rPr lang="ko-KR" altLang="en-US" sz="1600" dirty="0"/>
              <a:t>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가능하여 이를 빅데이터라고 부르게 된 것이다</a:t>
            </a:r>
            <a:r>
              <a:rPr lang="en-US" altLang="ko-KR" sz="1600" dirty="0"/>
              <a:t>.</a:t>
            </a:r>
            <a:endParaRPr lang="en-US" sz="1600" dirty="0"/>
          </a:p>
        </p:txBody>
      </p:sp>
      <p:pic>
        <p:nvPicPr>
          <p:cNvPr id="5" name="Picture 2" descr="http://img.gawkerassets.com/img/18jqim573d0n2jpg/ku-xlarge.jpg">
            <a:extLst>
              <a:ext uri="{FF2B5EF4-FFF2-40B4-BE49-F238E27FC236}">
                <a16:creationId xmlns:a16="http://schemas.microsoft.com/office/drawing/2014/main" id="{26F0EA21-541A-4D39-942A-C81017465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6" y="3667339"/>
            <a:ext cx="4575416" cy="257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towerleasing.co.uk/files/7213/6731/6530/smart_phones_new.jpg">
            <a:extLst>
              <a:ext uri="{FF2B5EF4-FFF2-40B4-BE49-F238E27FC236}">
                <a16:creationId xmlns:a16="http://schemas.microsoft.com/office/drawing/2014/main" id="{D47BE352-E957-4564-B6DA-2EEE10C9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57" y="3913135"/>
            <a:ext cx="2631693" cy="21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747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DC473-84AD-4DBC-A524-FABD2FBB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489367-3E25-4C43-AC3C-10D59C2F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933" y="2684025"/>
            <a:ext cx="3063536" cy="3222268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857664E-E433-47EE-8BA6-2CB8BE144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971" y="2321166"/>
            <a:ext cx="5337289" cy="27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43608" y="2060848"/>
            <a:ext cx="451297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43608" y="4774496"/>
            <a:ext cx="451297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3690" y="2191674"/>
            <a:ext cx="2392514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erlin Sans FB Demi" panose="020E0802020502020306" pitchFamily="34" charset="0"/>
                <a:ea typeface="-윤고딕330" panose="02030504000101010101" pitchFamily="18" charset="-127"/>
                <a:cs typeface="+mn-cs"/>
              </a:rPr>
              <a:t>Ⅰ 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3690" y="2649361"/>
            <a:ext cx="2519472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erlin Sans FB Demi" panose="020E0802020502020306" pitchFamily="34" charset="0"/>
                <a:ea typeface="-윤고딕330" panose="02030504000101010101" pitchFamily="18" charset="-127"/>
                <a:cs typeface="+mn-cs"/>
              </a:rPr>
              <a:t>Ⅱ Methodology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1929" y="3107048"/>
            <a:ext cx="1303562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erlin Sans FB Demi" panose="020E0802020502020306" pitchFamily="34" charset="0"/>
                <a:ea typeface="-윤고딕330" panose="02030504000101010101" pitchFamily="18" charset="-127"/>
                <a:cs typeface="+mn-cs"/>
              </a:rPr>
              <a:t>Ⅲ Data</a:t>
            </a:r>
            <a:endParaRPr kumimoji="0" lang="ko-KR" altLang="en-US" sz="2000" b="0" i="0" u="none" strike="noStrike" kern="1200" cap="none" spc="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erlin Sans FB Demi" panose="020E0802020502020306" pitchFamily="34" charset="0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7470" y="1446880"/>
            <a:ext cx="1794081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erlin Sans FB Demi" panose="020E0802020502020306" pitchFamily="34" charset="0"/>
                <a:ea typeface="-윤고딕330" panose="02030504000101010101" pitchFamily="18" charset="-127"/>
                <a:cs typeface="+mn-cs"/>
              </a:rPr>
              <a:t>Contents</a:t>
            </a:r>
            <a:endParaRPr kumimoji="0" lang="ko-KR" altLang="en-US" sz="32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erlin Sans FB Demi" panose="020E0802020502020306" pitchFamily="34" charset="0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534" y="3563444"/>
            <a:ext cx="1627369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erlin Sans FB Demi" panose="020E0802020502020306" pitchFamily="34" charset="0"/>
                <a:ea typeface="-윤고딕330" panose="02030504000101010101" pitchFamily="18" charset="-127"/>
                <a:cs typeface="+mn-cs"/>
              </a:rPr>
              <a:t>Ⅳ Results</a:t>
            </a:r>
            <a:endParaRPr kumimoji="0" lang="ko-KR" altLang="en-US" sz="2000" b="0" i="0" u="none" strike="noStrike" kern="1200" cap="none" spc="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erlin Sans FB Demi" panose="020E0802020502020306" pitchFamily="34" charset="0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6534" y="4029792"/>
            <a:ext cx="2165978" cy="4001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erlin Sans FB Demi" panose="020E0802020502020306" pitchFamily="34" charset="0"/>
                <a:ea typeface="-윤고딕330" panose="02030504000101010101" pitchFamily="18" charset="-127"/>
                <a:cs typeface="+mn-cs"/>
              </a:rPr>
              <a:t>Ⅴ Conclusion</a:t>
            </a:r>
          </a:p>
        </p:txBody>
      </p:sp>
    </p:spTree>
    <p:extLst>
      <p:ext uri="{BB962C8B-B14F-4D97-AF65-F5344CB8AC3E}">
        <p14:creationId xmlns:p14="http://schemas.microsoft.com/office/powerpoint/2010/main" val="11652270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63" y="1484230"/>
            <a:ext cx="2655037" cy="233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963" y="4005063"/>
            <a:ext cx="2655037" cy="232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95536" y="404664"/>
            <a:ext cx="2160015" cy="52322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Times New Roman" panose="02020603050405020304" pitchFamily="18" charset="0"/>
              </a:rPr>
              <a:t>Background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1465906"/>
            <a:ext cx="6120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The weather in Korea peninsula has strong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locality property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, so that the weather might not be same even two different tourism sites in same city.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Korea Meteorological Administrator are serving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  1)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Tourism Climate index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by city and district area.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  2)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Weather forecasting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at major tourism sites.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However, it does not provide an enough information for travelers who wish to travel.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We want to make an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A088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algorithm for tourist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, which can help to decide the itinerary for a trip. The algorithm was consisted of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weather information and Social media.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3179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556792"/>
            <a:ext cx="8343283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To do that we need to..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Predict weather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information at tourism sites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Calculate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tourism climate index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Modify tourism climate index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      considering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natural hazard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circumstance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      considering property of tourism sites (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indoor/ outdoor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Develop recommendation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algorithm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  develop overall tourism score based on TCI &amp; social media score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21605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3196" y="476672"/>
            <a:ext cx="8171211" cy="6060146"/>
            <a:chOff x="73196" y="476672"/>
            <a:chExt cx="8171211" cy="6060146"/>
          </a:xfrm>
        </p:grpSpPr>
        <p:grpSp>
          <p:nvGrpSpPr>
            <p:cNvPr id="7174" name="그룹 28"/>
            <p:cNvGrpSpPr>
              <a:grpSpLocks/>
            </p:cNvGrpSpPr>
            <p:nvPr/>
          </p:nvGrpSpPr>
          <p:grpSpPr bwMode="auto">
            <a:xfrm>
              <a:off x="263084" y="476672"/>
              <a:ext cx="7981323" cy="6060146"/>
              <a:chOff x="1457812" y="380755"/>
              <a:chExt cx="7082392" cy="6144590"/>
            </a:xfrm>
          </p:grpSpPr>
          <p:grpSp>
            <p:nvGrpSpPr>
              <p:cNvPr id="7176" name="그룹 29"/>
              <p:cNvGrpSpPr>
                <a:grpSpLocks/>
              </p:cNvGrpSpPr>
              <p:nvPr/>
            </p:nvGrpSpPr>
            <p:grpSpPr bwMode="auto">
              <a:xfrm>
                <a:off x="2327373" y="380755"/>
                <a:ext cx="2747639" cy="1400013"/>
                <a:chOff x="1171007" y="-335889"/>
                <a:chExt cx="3104090" cy="1903113"/>
              </a:xfrm>
            </p:grpSpPr>
            <p:sp>
              <p:nvSpPr>
                <p:cNvPr id="75" name="원통 74"/>
                <p:cNvSpPr/>
                <p:nvPr/>
              </p:nvSpPr>
              <p:spPr>
                <a:xfrm>
                  <a:off x="1171007" y="-335889"/>
                  <a:ext cx="1440263" cy="1819171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rgbClr val="F55A46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Weather station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AWS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(22 sites)</a:t>
                  </a: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00" name="TextBox 75"/>
                <p:cNvSpPr txBox="1">
                  <a:spLocks noChangeArrowheads="1"/>
                </p:cNvSpPr>
                <p:nvPr/>
              </p:nvSpPr>
              <p:spPr bwMode="auto">
                <a:xfrm>
                  <a:off x="2635321" y="-256866"/>
                  <a:ext cx="1639776" cy="18240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285750" indent="-285750" latinLnBrk="1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id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date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Temperature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Precipitation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Wind speed</a:t>
                  </a:r>
                </a:p>
              </p:txBody>
            </p:sp>
          </p:grpSp>
          <p:grpSp>
            <p:nvGrpSpPr>
              <p:cNvPr id="7177" name="그룹 30"/>
              <p:cNvGrpSpPr>
                <a:grpSpLocks/>
              </p:cNvGrpSpPr>
              <p:nvPr/>
            </p:nvGrpSpPr>
            <p:grpSpPr bwMode="auto">
              <a:xfrm>
                <a:off x="5575837" y="380755"/>
                <a:ext cx="2736035" cy="1841185"/>
                <a:chOff x="1178526" y="-109917"/>
                <a:chExt cx="3251655" cy="2302263"/>
              </a:xfrm>
            </p:grpSpPr>
            <p:sp>
              <p:nvSpPr>
                <p:cNvPr id="73" name="원통 72"/>
                <p:cNvSpPr/>
                <p:nvPr/>
              </p:nvSpPr>
              <p:spPr>
                <a:xfrm>
                  <a:off x="1178526" y="-109917"/>
                  <a:ext cx="1441466" cy="1637166"/>
                </a:xfrm>
                <a:prstGeom prst="can">
                  <a:avLst/>
                </a:prstGeom>
                <a:solidFill>
                  <a:schemeClr val="bg1"/>
                </a:solidFill>
                <a:ln>
                  <a:solidFill>
                    <a:srgbClr val="F55A46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Weather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station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ASOS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(4 sites)</a:t>
                  </a: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98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2705167" y="-109917"/>
                  <a:ext cx="1725014" cy="2302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285750" indent="-285750" latinLnBrk="1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id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date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Temperature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Precipitation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DD6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Wind Speed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3D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Humidity</a:t>
                  </a:r>
                </a:p>
                <a:p>
                  <a:pPr marL="285750" marR="0" lvl="0" indent="-28575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Char char="•"/>
                    <a:tabLst/>
                    <a:defRPr/>
                  </a:pPr>
                  <a:r>
                    <a:rPr kumimoji="0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3D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daylight</a:t>
                  </a:r>
                </a:p>
              </p:txBody>
            </p:sp>
          </p:grpSp>
          <p:grpSp>
            <p:nvGrpSpPr>
              <p:cNvPr id="7178" name="그룹 31"/>
              <p:cNvGrpSpPr>
                <a:grpSpLocks/>
              </p:cNvGrpSpPr>
              <p:nvPr/>
            </p:nvGrpSpPr>
            <p:grpSpPr bwMode="auto">
              <a:xfrm>
                <a:off x="1457812" y="3583123"/>
                <a:ext cx="7082392" cy="2942222"/>
                <a:chOff x="2140562" y="2739880"/>
                <a:chExt cx="6643792" cy="2791161"/>
              </a:xfrm>
            </p:grpSpPr>
            <p:sp>
              <p:nvSpPr>
                <p:cNvPr id="60" name="원통 59"/>
                <p:cNvSpPr/>
                <p:nvPr/>
              </p:nvSpPr>
              <p:spPr bwMode="auto">
                <a:xfrm>
                  <a:off x="6794411" y="3498632"/>
                  <a:ext cx="1379607" cy="696302"/>
                </a:xfrm>
                <a:prstGeom prst="can">
                  <a:avLst/>
                </a:prstGeom>
                <a:ln>
                  <a:solidFill>
                    <a:srgbClr val="F55A46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Social Media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Tripadvisor</a:t>
                  </a: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3869217" y="4810307"/>
                  <a:ext cx="4915137" cy="72073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Develop recommendation algorithm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7185" name="그룹 40"/>
                <p:cNvGrpSpPr>
                  <a:grpSpLocks/>
                </p:cNvGrpSpPr>
                <p:nvPr/>
              </p:nvGrpSpPr>
              <p:grpSpPr bwMode="auto">
                <a:xfrm>
                  <a:off x="2140562" y="2739880"/>
                  <a:ext cx="4300787" cy="1390158"/>
                  <a:chOff x="2080742" y="2154571"/>
                  <a:chExt cx="4300787" cy="1390158"/>
                </a:xfrm>
              </p:grpSpPr>
              <p:sp>
                <p:nvSpPr>
                  <p:cNvPr id="45" name="모서리가 둥근 직사각형 44"/>
                  <p:cNvSpPr/>
                  <p:nvPr/>
                </p:nvSpPr>
                <p:spPr>
                  <a:xfrm>
                    <a:off x="4357778" y="2154571"/>
                    <a:ext cx="2023751" cy="52069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F55A4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Calculate</a:t>
                    </a:r>
                  </a:p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T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ourism 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C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limate 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I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ndex</a:t>
                    </a:r>
                  </a:p>
                </p:txBody>
              </p:sp>
              <p:sp>
                <p:nvSpPr>
                  <p:cNvPr id="46" name="모서리가 둥근 직사각형 45"/>
                  <p:cNvSpPr/>
                  <p:nvPr/>
                </p:nvSpPr>
                <p:spPr>
                  <a:xfrm>
                    <a:off x="4355835" y="2978219"/>
                    <a:ext cx="2023751" cy="566510"/>
                  </a:xfrm>
                  <a:prstGeom prst="roundRect">
                    <a:avLst/>
                  </a:prstGeom>
                  <a:ln>
                    <a:solidFill>
                      <a:srgbClr val="F55A46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BACC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Modified </a:t>
                    </a:r>
                  </a:p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T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ourism 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C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limate 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I</a:t>
                    </a: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ndex</a:t>
                    </a:r>
                  </a:p>
                </p:txBody>
              </p:sp>
              <p:sp>
                <p:nvSpPr>
                  <p:cNvPr id="48" name="순서도: 수행의 시작/종료 47"/>
                  <p:cNvSpPr/>
                  <p:nvPr/>
                </p:nvSpPr>
                <p:spPr>
                  <a:xfrm>
                    <a:off x="2080742" y="2665789"/>
                    <a:ext cx="1505391" cy="394092"/>
                  </a:xfrm>
                  <a:prstGeom prst="flowChartTerminator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Natural Hazard</a:t>
                    </a:r>
                    <a:endPara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2276038" y="3046627"/>
                    <a:ext cx="1633853" cy="266439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rPr>
                      <a:t>Ex) Typhoon, Heat wave</a:t>
                    </a:r>
                  </a:p>
                </p:txBody>
              </p:sp>
            </p:grpSp>
          </p:grpSp>
          <p:sp>
            <p:nvSpPr>
              <p:cNvPr id="36" name="모서리가 둥근 직사각형 35"/>
              <p:cNvSpPr/>
              <p:nvPr/>
            </p:nvSpPr>
            <p:spPr>
              <a:xfrm>
                <a:off x="3602247" y="2587159"/>
                <a:ext cx="2719055" cy="7183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55A46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 Predict weather information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At tourism sites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Using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75000"/>
                      </a:srgbClr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IDW</a:t>
                </a:r>
              </a:p>
            </p:txBody>
          </p:sp>
        </p:grpSp>
        <p:sp>
          <p:nvSpPr>
            <p:cNvPr id="57" name="순서도: 수행의 시작/종료 56"/>
            <p:cNvSpPr/>
            <p:nvPr/>
          </p:nvSpPr>
          <p:spPr bwMode="auto">
            <a:xfrm>
              <a:off x="73196" y="4946143"/>
              <a:ext cx="2188237" cy="694451"/>
            </a:xfrm>
            <a:prstGeom prst="flowChartTermina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Property of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Tourism sites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Ourdoor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/Indoor)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" name="꺾인 연결선 12"/>
          <p:cNvCxnSpPr>
            <a:stCxn id="48" idx="3"/>
            <a:endCxn id="46" idx="1"/>
          </p:cNvCxnSpPr>
          <p:nvPr/>
        </p:nvCxnSpPr>
        <p:spPr>
          <a:xfrm>
            <a:off x="2071541" y="4371366"/>
            <a:ext cx="924659" cy="414439"/>
          </a:xfrm>
          <a:prstGeom prst="bentConnector3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57" idx="3"/>
            <a:endCxn id="46" idx="1"/>
          </p:cNvCxnSpPr>
          <p:nvPr/>
        </p:nvCxnSpPr>
        <p:spPr>
          <a:xfrm flipV="1">
            <a:off x="2261433" y="4785805"/>
            <a:ext cx="734767" cy="507564"/>
          </a:xfrm>
          <a:prstGeom prst="bentConnector3">
            <a:avLst>
              <a:gd name="adj1" fmla="val 37901"/>
            </a:avLst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75" idx="3"/>
            <a:endCxn id="36" idx="0"/>
          </p:cNvCxnSpPr>
          <p:nvPr/>
        </p:nvCxnSpPr>
        <p:spPr>
          <a:xfrm rot="16200000" flipH="1">
            <a:off x="2658466" y="1099434"/>
            <a:ext cx="856212" cy="2250428"/>
          </a:xfrm>
          <a:prstGeom prst="bentConnector3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73" idx="3"/>
            <a:endCxn id="36" idx="0"/>
          </p:cNvCxnSpPr>
          <p:nvPr/>
        </p:nvCxnSpPr>
        <p:spPr>
          <a:xfrm rot="5400000">
            <a:off x="4457104" y="1522650"/>
            <a:ext cx="884787" cy="1375421"/>
          </a:xfrm>
          <a:prstGeom prst="bentConnector3">
            <a:avLst>
              <a:gd name="adj1" fmla="val 51013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6" idx="2"/>
            <a:endCxn id="45" idx="0"/>
          </p:cNvCxnSpPr>
          <p:nvPr/>
        </p:nvCxnSpPr>
        <p:spPr>
          <a:xfrm>
            <a:off x="4211786" y="3361275"/>
            <a:ext cx="2335" cy="2737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5" idx="2"/>
            <a:endCxn id="46" idx="0"/>
          </p:cNvCxnSpPr>
          <p:nvPr/>
        </p:nvCxnSpPr>
        <p:spPr>
          <a:xfrm flipH="1">
            <a:off x="4211787" y="4176367"/>
            <a:ext cx="2334" cy="3149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60" idx="3"/>
            <a:endCxn id="40" idx="0"/>
          </p:cNvCxnSpPr>
          <p:nvPr/>
        </p:nvCxnSpPr>
        <p:spPr>
          <a:xfrm rot="5400000">
            <a:off x="5667421" y="4772415"/>
            <a:ext cx="639763" cy="1390443"/>
          </a:xfrm>
          <a:prstGeom prst="bentConnector3">
            <a:avLst>
              <a:gd name="adj1" fmla="val 45534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46" idx="2"/>
            <a:endCxn id="40" idx="0"/>
          </p:cNvCxnSpPr>
          <p:nvPr/>
        </p:nvCxnSpPr>
        <p:spPr>
          <a:xfrm rot="16200000" flipH="1">
            <a:off x="4398318" y="4893755"/>
            <a:ext cx="707231" cy="108029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29345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79512" y="180475"/>
            <a:ext cx="3032561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Methodology</a:t>
            </a:r>
            <a:endParaRPr kumimoji="0" lang="ko-KR" altLang="en-US" sz="3200" b="0" i="0" u="none" strike="noStrike" kern="1200" cap="none" spc="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3850" y="909216"/>
            <a:ext cx="63357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Inverse Distance Weighted ;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IDW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0362" y="1365146"/>
            <a:ext cx="85321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IDW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is an interpolation method which used 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in the field of </a:t>
            </a:r>
            <a:r>
              <a:rPr kumimoji="0" lang="en-US" altLang="ko-KR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geostatistics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The value of unobserved sites is depended 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the inverse of distance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from the known coordinates.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</p:txBody>
      </p:sp>
      <p:pic>
        <p:nvPicPr>
          <p:cNvPr id="9223" name="그림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709441"/>
            <a:ext cx="3559175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t="34209" r="-485" b="-227"/>
          <a:stretch>
            <a:fillRect/>
          </a:stretch>
        </p:blipFill>
        <p:spPr bwMode="auto">
          <a:xfrm>
            <a:off x="762000" y="4627491"/>
            <a:ext cx="35528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44254" y="2980828"/>
                <a:ext cx="2520279" cy="74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>
                                <a:lumMod val="9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>
                                <a:lumMod val="95000"/>
                              </a:prstClr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𝑍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>
                                <a:lumMod val="95000"/>
                              </a:prstClr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>
                                <a:lumMod val="9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0" lang="en-US" altLang="ko-K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ko-K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ko-K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cs typeface="+mn-cs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en-US" altLang="ko-KR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kumimoji="0" lang="en-US" altLang="ko-KR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ko-KR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ko-KR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n-US" altLang="ko-KR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anose="0203050400010101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54" y="2980828"/>
                <a:ext cx="2520279" cy="748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442508" y="2933385"/>
                <a:ext cx="1444049" cy="859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ko-KR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i</m:t>
                          </m:r>
                        </m:sub>
                      </m:sSub>
                      <m:r>
                        <a:rPr kumimoji="0" lang="en-US" altLang="ko-KR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0" lang="en-US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9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ko-KR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9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altLang="ko-KR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9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altLang="ko-KR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p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anose="0203050400010101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508" y="2933385"/>
                <a:ext cx="1444049" cy="859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그룹 30"/>
          <p:cNvGrpSpPr/>
          <p:nvPr/>
        </p:nvGrpSpPr>
        <p:grpSpPr>
          <a:xfrm>
            <a:off x="4544519" y="4627491"/>
            <a:ext cx="4747555" cy="1520780"/>
            <a:chOff x="5679352" y="5198492"/>
            <a:chExt cx="4402408" cy="993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/>
                <p:cNvSpPr/>
                <p:nvPr/>
              </p:nvSpPr>
              <p:spPr>
                <a:xfrm>
                  <a:off x="5724575" y="5198492"/>
                  <a:ext cx="4357185" cy="2553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-윤고딕330" panose="02030504000101010101" pitchFamily="18" charset="-127"/>
                      <a:cs typeface="+mn-cs"/>
                    </a:rPr>
                    <a:t>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Cambria Math" panose="02040503050406030204" pitchFamily="18" charset="0"/>
                      <a:cs typeface="+mn-cs"/>
                    </a:rPr>
                    <a:t>: interpolation value of prediction point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575" y="5198492"/>
                  <a:ext cx="4357185" cy="255322"/>
                </a:xfrm>
                <a:prstGeom prst="rect">
                  <a:avLst/>
                </a:prstGeom>
                <a:blipFill>
                  <a:blip r:embed="rId7"/>
                  <a:stretch>
                    <a:fillRect t="-6250" r="-389" b="-203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/>
                <p:cNvSpPr/>
                <p:nvPr/>
              </p:nvSpPr>
              <p:spPr>
                <a:xfrm>
                  <a:off x="5708002" y="5469141"/>
                  <a:ext cx="2097282" cy="2413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-윤고딕330" panose="02030504000101010101" pitchFamily="18" charset="-127"/>
                      <a:cs typeface="+mn-cs"/>
                    </a:rPr>
                    <a:t>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-윤고딕330" panose="02030504000101010101" pitchFamily="18" charset="-127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𝑙𝑜𝑐𝑎𝑡𝑖𝑜𝑛</m:t>
                      </m:r>
                      <m:d>
                        <m:dPr>
                          <m:ctrl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-윤고딕330" panose="02030504000101010101" pitchFamily="18" charset="-127"/>
                      <a:cs typeface="+mn-cs"/>
                    </a:rPr>
                    <a:t> 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직사각형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002" y="5469141"/>
                  <a:ext cx="2097282" cy="24132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/>
                <p:cNvSpPr/>
                <p:nvPr/>
              </p:nvSpPr>
              <p:spPr>
                <a:xfrm>
                  <a:off x="5679352" y="5717505"/>
                  <a:ext cx="1278597" cy="2413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-윤고딕330" panose="02030504000101010101" pitchFamily="18" charset="-127"/>
                      <a:cs typeface="+mn-cs"/>
                    </a:rPr>
                    <a:t>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-윤고딕330" panose="02030504000101010101" pitchFamily="18" charset="-127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𝑤𝑒𝑖𝑔h𝑡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직사각형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2" y="5717505"/>
                  <a:ext cx="1278597" cy="241329"/>
                </a:xfrm>
                <a:prstGeom prst="rect">
                  <a:avLst/>
                </a:prstGeom>
                <a:blipFill>
                  <a:blip r:embed="rId9"/>
                  <a:stretch>
                    <a:fillRect t="-6557" r="-441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/>
                <p:cNvSpPr/>
                <p:nvPr/>
              </p:nvSpPr>
              <p:spPr>
                <a:xfrm>
                  <a:off x="5759071" y="5950870"/>
                  <a:ext cx="3329918" cy="2413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𝑛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-윤고딕330" panose="02030504000101010101" pitchFamily="18" charset="-127"/>
                      <a:cs typeface="+mn-cs"/>
                    </a:rPr>
                    <a:t>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-윤고딕330" panose="02030504000101010101" pitchFamily="18" charset="-127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𝑛𝑢𝑚𝑏𝑒𝑟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𝑜𝑓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𝑟𝑒𝑓𝑒𝑟𝑒𝑛𝑐𝑒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𝑣𝑎𝑙𝑢𝑒𝑠</m:t>
                      </m:r>
                    </m:oMath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직사각형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9071" y="5950870"/>
                  <a:ext cx="3329918" cy="24132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95956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467544" y="725530"/>
            <a:ext cx="820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Tourism Climate Index ; TCI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(in case of Korea; Kim &amp; Kim, 2014)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83514" y="1155953"/>
                <a:ext cx="65028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K-TCI formula (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summer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𝐊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−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𝑻𝑪𝑰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𝟐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(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𝟑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𝟎𝟕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𝑪𝒅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𝟏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𝟗𝟎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𝑪𝒂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𝟑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𝟐𝟕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𝑷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𝟎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𝟗𝟎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𝑾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𝟎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𝟖𝟔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𝑺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anose="0203050400010101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4" y="1155953"/>
                <a:ext cx="6502870" cy="646331"/>
              </a:xfrm>
              <a:prstGeom prst="rect">
                <a:avLst/>
              </a:prstGeom>
              <a:blipFill>
                <a:blip r:embed="rId3"/>
                <a:stretch>
                  <a:fillRect l="-844" t="-4717"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다이어그램 58"/>
          <p:cNvGraphicFramePr/>
          <p:nvPr/>
        </p:nvGraphicFramePr>
        <p:xfrm>
          <a:off x="623782" y="1916832"/>
          <a:ext cx="5604402" cy="47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2423982" y="5416974"/>
            <a:ext cx="19179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Average wind speed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23982" y="6130333"/>
            <a:ext cx="19255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Duration of daylight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438096" y="2116290"/>
            <a:ext cx="164612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Maximum 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</a:b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temperature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Minimum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</a:b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relative humidity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427802" y="3310630"/>
            <a:ext cx="16754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Average 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</a:b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temperature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Average 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</a:b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relative humidity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38096" y="4635238"/>
            <a:ext cx="13756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charset="-127"/>
                <a:cs typeface="+mn-cs"/>
              </a:rPr>
              <a:t>Total rainfall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9512" y="180475"/>
            <a:ext cx="3032561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Methodology</a:t>
            </a:r>
            <a:endParaRPr kumimoji="0" lang="ko-KR" altLang="en-US" sz="3200" b="0" i="0" u="none" strike="noStrike" kern="1200" cap="none" spc="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788024" y="2123970"/>
          <a:ext cx="3600400" cy="4158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78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Range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Category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91~100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Ideal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81~90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Excellent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71~80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Very good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61~70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Good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51~60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Acceptable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41~50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Marginal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40~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Unfavorable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6771" y="6539966"/>
            <a:ext cx="6936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Cd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: Climate days,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Ca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: Climate average,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P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: Precipitation,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: Wind speed,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: Sunlight hours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6444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" t="8485" b="11601"/>
          <a:stretch>
            <a:fillRect/>
          </a:stretch>
        </p:blipFill>
        <p:spPr bwMode="auto">
          <a:xfrm>
            <a:off x="395536" y="1772815"/>
            <a:ext cx="8424936" cy="35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13405" y="1849359"/>
            <a:ext cx="5087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*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Score from -3.0 to 5.0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*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1.0 point to 5.0 points are divided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   into 0.5 point intervals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*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Less then 1.0 point is divided by 1 point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220072" y="3933056"/>
            <a:ext cx="504056" cy="502182"/>
          </a:xfrm>
          <a:prstGeom prst="ellipse">
            <a:avLst/>
          </a:prstGeom>
          <a:solidFill>
            <a:srgbClr val="FFC000">
              <a:alpha val="51000"/>
            </a:srgb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564592"/>
            <a:ext cx="8208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Calculating score about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Cd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and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- upon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temperature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and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relative humidity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.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3528" y="5497329"/>
            <a:ext cx="8496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Mieczkowski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, Z. (1985). The tourism climatic index: a method of evaluating world climates for tourism. </a:t>
            </a: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The Canadian Geographer/Le </a:t>
            </a:r>
            <a:r>
              <a:rPr kumimoji="0" lang="en-US" altLang="ko-K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Géographe</a:t>
            </a: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canadien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, </a:t>
            </a: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29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(3), 220-233.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23837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17086" y="2003698"/>
          <a:ext cx="2498730" cy="335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8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omic Sans MS" panose="030F0702030302020204" pitchFamily="66" charset="0"/>
                        </a:rPr>
                        <a:t>Range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omic Sans MS" panose="030F0702030302020204" pitchFamily="66" charset="0"/>
                        </a:rPr>
                        <a:t>Score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- 5mm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5.0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5 – 10mm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4.5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10 – 15mm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4.0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15 – 20mm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3.5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20 – 25mm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3.0</a:t>
                      </a: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25 – 30mm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2.5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30 – 35mm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2.0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35 – 40mm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1.5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40 – 45mm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1.0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45 – 50mm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0.5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50mm -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0.0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07119" y="2005435"/>
          <a:ext cx="2279545" cy="29227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omic Sans MS" panose="030F0702030302020204" pitchFamily="66" charset="0"/>
                        </a:rPr>
                        <a:t>Range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omic Sans MS" panose="030F0702030302020204" pitchFamily="66" charset="0"/>
                        </a:rPr>
                        <a:t>Score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marL="91446" marR="914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 - 0.8m/s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5.0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0.8 - 1.6m/s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4.5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1.6 -</a:t>
                      </a:r>
                      <a:r>
                        <a:rPr lang="en-US" altLang="ko-KR" sz="1200" baseline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2.51m/s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4.0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2.52</a:t>
                      </a:r>
                      <a:r>
                        <a:rPr lang="en-US" altLang="ko-KR" sz="1200" baseline="0" dirty="0">
                          <a:latin typeface="Comic Sans MS" panose="030F0702030302020204" pitchFamily="66" charset="0"/>
                        </a:rPr>
                        <a:t> -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3.40m/s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3.5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3.41</a:t>
                      </a:r>
                      <a:r>
                        <a:rPr lang="en-US" altLang="ko-KR" sz="1200" baseline="0" dirty="0">
                          <a:latin typeface="Comic Sans MS" panose="030F0702030302020204" pitchFamily="66" charset="0"/>
                        </a:rPr>
                        <a:t> -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5.50m/s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3.0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5.51</a:t>
                      </a:r>
                      <a:r>
                        <a:rPr lang="en-US" altLang="ko-KR" sz="1200" baseline="0" dirty="0">
                          <a:latin typeface="Comic Sans MS" panose="030F0702030302020204" pitchFamily="66" charset="0"/>
                        </a:rPr>
                        <a:t> -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6.75m/s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2.5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6.75</a:t>
                      </a:r>
                      <a:r>
                        <a:rPr lang="en-US" altLang="ko-KR" sz="1200" baseline="0" dirty="0">
                          <a:latin typeface="Comic Sans MS" panose="030F0702030302020204" pitchFamily="66" charset="0"/>
                        </a:rPr>
                        <a:t> -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8.00m/s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2.0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8.01</a:t>
                      </a:r>
                      <a:r>
                        <a:rPr lang="en-US" altLang="ko-KR" sz="1200" baseline="0" dirty="0">
                          <a:latin typeface="Comic Sans MS" panose="030F0702030302020204" pitchFamily="66" charset="0"/>
                        </a:rPr>
                        <a:t> -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10.7m/s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1.0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10.8</a:t>
                      </a:r>
                      <a:r>
                        <a:rPr lang="en-US" altLang="ko-KR" sz="1200" baseline="0" dirty="0">
                          <a:latin typeface="Comic Sans MS" panose="030F0702030302020204" pitchFamily="66" charset="0"/>
                        </a:rPr>
                        <a:t> - 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0.0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 marL="91455" marR="91455" marT="45730" marB="4573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084168" y="1988840"/>
          <a:ext cx="2562518" cy="335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omic Sans MS" panose="030F0702030302020204" pitchFamily="66" charset="0"/>
                        </a:rPr>
                        <a:t>Range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omic Sans MS" panose="030F0702030302020204" pitchFamily="66" charset="0"/>
                        </a:rPr>
                        <a:t>Score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10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- 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5.0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9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– 10 hours 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4.5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8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– 9 hours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4.0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7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– 8 hours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3.5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6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– 7 hours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5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– 6 hours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2.5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4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– 5 hours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2.0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3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– 4 hours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1.5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2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– 3 hours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1.0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1 hours</a:t>
                      </a:r>
                      <a:r>
                        <a:rPr lang="ko-KR" altLang="en-US" sz="120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– 2 hours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0.5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 - 1hours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Comic Sans MS" panose="030F0702030302020204" pitchFamily="66" charset="0"/>
                        </a:rPr>
                        <a:t>0.0</a:t>
                      </a:r>
                      <a:endParaRPr lang="ko-KR" altLang="en-US" sz="1200" b="1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404664"/>
            <a:ext cx="8208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Calculating score about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P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and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8736" y="1484784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Precipitation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1361" y="1484784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Wind Speed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2200" y="1484784"/>
            <a:ext cx="1917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Sunlight hours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11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72042"/>
            <a:ext cx="4158513" cy="438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2175"/>
            <a:ext cx="4392488" cy="440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3" y="2049444"/>
            <a:ext cx="3102580" cy="663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3" y="4468666"/>
            <a:ext cx="3501219" cy="2002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4" y="822466"/>
            <a:ext cx="8208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Social media data :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Tripadvisor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- The world’s largest travel review websites.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180475"/>
            <a:ext cx="3032561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Methodology</a:t>
            </a:r>
            <a:endParaRPr kumimoji="0" lang="ko-KR" altLang="en-US" sz="3200" b="0" i="0" u="none" strike="noStrike" kern="1200" cap="none" spc="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4048" y="3429000"/>
            <a:ext cx="3960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Twitter, Instagram,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facebook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were considered at the beginning of research.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However, they were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limited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in the collection of data because of the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privacy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88825"/>
            <a:ext cx="859101" cy="8591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9" y="2371387"/>
            <a:ext cx="1167882" cy="8765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36" y="2370642"/>
            <a:ext cx="897171" cy="8971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48" y="4833158"/>
            <a:ext cx="1496238" cy="93514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32" y="877382"/>
            <a:ext cx="1496238" cy="93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0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C745E-6411-44D8-9C6B-4A379D30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://i.imgur.com/nuUGHaY.jpg">
            <a:extLst>
              <a:ext uri="{FF2B5EF4-FFF2-40B4-BE49-F238E27FC236}">
                <a16:creationId xmlns:a16="http://schemas.microsoft.com/office/drawing/2014/main" id="{3D8A7CCC-5F5D-436B-9C7B-2FE484AD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7" y="2414337"/>
            <a:ext cx="3850129" cy="385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53C69F-AF78-4805-9A10-0C11FF0894D5}"/>
              </a:ext>
            </a:extLst>
          </p:cNvPr>
          <p:cNvSpPr txBox="1"/>
          <p:nvPr/>
        </p:nvSpPr>
        <p:spPr>
          <a:xfrm>
            <a:off x="4552962" y="2446575"/>
            <a:ext cx="3508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1993 vs 2013</a:t>
            </a:r>
          </a:p>
          <a:p>
            <a:pPr algn="ctr"/>
            <a:endParaRPr lang="en-US" dirty="0"/>
          </a:p>
          <a:p>
            <a:pPr algn="ctr"/>
            <a:r>
              <a:rPr lang="ko-KR" altLang="en-US" dirty="0"/>
              <a:t>생활에 필요한 기기들의 변화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행동의 변화 </a:t>
            </a:r>
            <a:endParaRPr lang="en-US" altLang="ko-KR" dirty="0"/>
          </a:p>
          <a:p>
            <a:pPr algn="ctr"/>
            <a:endParaRPr lang="en-US" dirty="0"/>
          </a:p>
          <a:p>
            <a:pPr algn="ctr"/>
            <a:r>
              <a:rPr lang="ko-KR" altLang="en-US" dirty="0"/>
              <a:t>소모품인 정보</a:t>
            </a:r>
            <a:endParaRPr lang="en-US" altLang="ko-KR" dirty="0"/>
          </a:p>
          <a:p>
            <a:pPr algn="ctr"/>
            <a:r>
              <a:rPr lang="ko-KR" altLang="en-US" dirty="0"/>
              <a:t>추억 </a:t>
            </a:r>
            <a:r>
              <a:rPr lang="en-US" altLang="ko-KR" dirty="0"/>
              <a:t>-&gt; </a:t>
            </a:r>
            <a:r>
              <a:rPr lang="ko-KR" altLang="en-US" dirty="0"/>
              <a:t>데이터화</a:t>
            </a:r>
            <a:endParaRPr lang="en-US" altLang="ko-KR" dirty="0"/>
          </a:p>
          <a:p>
            <a:pPr algn="ctr"/>
            <a:endParaRPr lang="en-US" dirty="0"/>
          </a:p>
          <a:p>
            <a:pPr algn="ctr"/>
            <a:r>
              <a:rPr lang="ko-KR" altLang="en-US" dirty="0"/>
              <a:t>대용량 서버 </a:t>
            </a:r>
            <a:r>
              <a:rPr lang="en-US" altLang="ko-KR" dirty="0"/>
              <a:t>: </a:t>
            </a:r>
            <a:r>
              <a:rPr lang="ko-KR" altLang="en-US" dirty="0"/>
              <a:t>정보의 축척 가능</a:t>
            </a:r>
            <a:endParaRPr lang="en-US" altLang="ko-KR" dirty="0"/>
          </a:p>
          <a:p>
            <a:pPr algn="ctr"/>
            <a:r>
              <a:rPr lang="en-US" dirty="0"/>
              <a:t>(</a:t>
            </a:r>
            <a:r>
              <a:rPr lang="ko-KR" altLang="en-US" dirty="0"/>
              <a:t>클라우드</a:t>
            </a:r>
            <a:r>
              <a:rPr lang="en-US" altLang="ko-KR" dirty="0"/>
              <a:t>-</a:t>
            </a:r>
            <a:r>
              <a:rPr lang="ko-KR" altLang="en-US" dirty="0"/>
              <a:t>데이터의 통합</a:t>
            </a:r>
            <a:r>
              <a:rPr lang="en-US" altLang="ko-KR" dirty="0"/>
              <a:t>)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ko-KR" altLang="en-US" dirty="0"/>
              <a:t>빅데이터의 시작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93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 bwMode="auto">
          <a:xfrm>
            <a:off x="505407" y="2322068"/>
            <a:ext cx="3240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Tourism sites :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305</a:t>
            </a:r>
          </a:p>
        </p:txBody>
      </p:sp>
      <p:sp>
        <p:nvSpPr>
          <p:cNvPr id="16" name="아래쪽 화살표 15"/>
          <p:cNvSpPr/>
          <p:nvPr/>
        </p:nvSpPr>
        <p:spPr bwMode="auto">
          <a:xfrm>
            <a:off x="1153348" y="2950032"/>
            <a:ext cx="1330420" cy="694991"/>
          </a:xfrm>
          <a:prstGeom prst="downArrow">
            <a:avLst/>
          </a:prstGeom>
          <a:solidFill>
            <a:srgbClr val="F55A46"/>
          </a:solidFill>
          <a:ln>
            <a:solidFill>
              <a:srgbClr val="F55A4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940753" y="3697868"/>
            <a:ext cx="17556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97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sites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923928" y="1482844"/>
          <a:ext cx="5112335" cy="45622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0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01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Attraction</a:t>
                      </a:r>
                      <a:endParaRPr lang="ko-KR" altLang="en-US" sz="1200" b="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Category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Indoor/</a:t>
                      </a:r>
                      <a:r>
                        <a:rPr lang="en-US" altLang="ko-KR" sz="1200" baseline="0" dirty="0">
                          <a:latin typeface="Comic Sans MS" panose="030F0702030302020204" pitchFamily="66" charset="0"/>
                        </a:rPr>
                        <a:t> outdoor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omic Sans MS" panose="030F0702030302020204" pitchFamily="66" charset="0"/>
                        </a:rPr>
                        <a:t>Lat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Lon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Seongsan</a:t>
                      </a:r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Ilchulbong</a:t>
                      </a:r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Tuffcone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Mountain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outdoor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33.46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126.93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Hallasan</a:t>
                      </a:r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 National Park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Mountain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outdoor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33.38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126.52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Udo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Island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outdoor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33.50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126.95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O’sulloc</a:t>
                      </a:r>
                      <a:r>
                        <a:rPr lang="en-US" altLang="ko-KR" sz="1050" baseline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050" baseline="0" dirty="0" err="1">
                          <a:latin typeface="Comic Sans MS" panose="030F0702030302020204" pitchFamily="66" charset="0"/>
                        </a:rPr>
                        <a:t>TeaMuseum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Ecological</a:t>
                      </a:r>
                      <a:r>
                        <a:rPr lang="en-US" altLang="ko-KR" sz="1050" baseline="0" dirty="0">
                          <a:latin typeface="Comic Sans MS" panose="030F0702030302020204" pitchFamily="66" charset="0"/>
                        </a:rPr>
                        <a:t> park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outdoor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33.31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126.29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Teddy bear 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indoor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33.25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126.41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Cheonjiyeon</a:t>
                      </a:r>
                      <a:r>
                        <a:rPr lang="en-US" altLang="ko-KR" sz="1050" baseline="0" dirty="0">
                          <a:latin typeface="Comic Sans MS" panose="030F0702030302020204" pitchFamily="66" charset="0"/>
                        </a:rPr>
                        <a:t> Falls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Mountain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outdoor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33.25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126.55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Jeongbang</a:t>
                      </a:r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 Falls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Mountain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outdoor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33.25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126.57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Manjanggul</a:t>
                      </a:r>
                      <a:r>
                        <a:rPr lang="en-US" altLang="ko-KR" sz="1050" baseline="0" dirty="0">
                          <a:latin typeface="Comic Sans MS" panose="030F0702030302020204" pitchFamily="66" charset="0"/>
                        </a:rPr>
                        <a:t> Cave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Mountain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outdoor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33.53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126.77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Alive Art 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indoor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33.26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126.41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Trick</a:t>
                      </a:r>
                      <a:r>
                        <a:rPr lang="en-US" altLang="ko-KR" sz="1050" baseline="0" dirty="0">
                          <a:latin typeface="Comic Sans MS" panose="030F0702030302020204" pitchFamily="66" charset="0"/>
                        </a:rPr>
                        <a:t> Art 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indoor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33.40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126.78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The Museum of Sex Health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outdoor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33.26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126.34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Jeju</a:t>
                      </a:r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Flok</a:t>
                      </a:r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 Village 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Museum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indoor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33.32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126.84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Beach </a:t>
                      </a:r>
                      <a:r>
                        <a:rPr lang="en-US" altLang="ko-KR" sz="1050" dirty="0" err="1">
                          <a:latin typeface="Comic Sans MS" panose="030F0702030302020204" pitchFamily="66" charset="0"/>
                        </a:rPr>
                        <a:t>hyeopjjae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Beach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outdoor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33.39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Comic Sans MS" panose="030F0702030302020204" pitchFamily="66" charset="0"/>
                        </a:rPr>
                        <a:t>126.23</a:t>
                      </a:r>
                      <a:endParaRPr lang="ko-KR" altLang="en-US" sz="105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066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omic Sans MS" panose="030F0702030302020204" pitchFamily="66" charset="0"/>
                        </a:rPr>
                        <a:t>.</a:t>
                      </a:r>
                      <a:r>
                        <a:rPr lang="en-US" altLang="ko-KR" sz="1600" b="1" baseline="0" dirty="0">
                          <a:latin typeface="Comic Sans MS" panose="030F0702030302020204" pitchFamily="66" charset="0"/>
                        </a:rPr>
                        <a:t> . .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282515"/>
            <a:ext cx="82089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Selection of tourism sites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8" r="36459" b="-1"/>
          <a:stretch/>
        </p:blipFill>
        <p:spPr>
          <a:xfrm>
            <a:off x="1043608" y="1440083"/>
            <a:ext cx="1512168" cy="8567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0362" y="43035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Reference : tripadvisor.com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62" y="4841594"/>
            <a:ext cx="1559564" cy="97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4679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r="12045"/>
          <a:stretch>
            <a:fillRect/>
          </a:stretch>
        </p:blipFill>
        <p:spPr bwMode="auto">
          <a:xfrm>
            <a:off x="1619672" y="2132856"/>
            <a:ext cx="6552728" cy="437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260648"/>
            <a:ext cx="4162999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The map of locations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908720"/>
            <a:ext cx="405149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Weather stations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A088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ASOS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: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4 sites</a:t>
            </a: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     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AWS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: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22 sites</a:t>
            </a: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Popular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Tourism sites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97 sites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41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/>
            </p:nvGraphicFramePr>
            <p:xfrm>
              <a:off x="898146" y="2578528"/>
              <a:ext cx="7920558" cy="388005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1975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62857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id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Average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temperature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Maximum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temperature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Daily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precipitation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Average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wind</a:t>
                          </a:r>
                          <a:r>
                            <a:rPr lang="en-US" altLang="ko-KR" sz="1200" baseline="0" dirty="0"/>
                            <a:t> speed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Minimum</a:t>
                          </a:r>
                          <a:r>
                            <a:rPr lang="en-US" altLang="ko-KR" sz="1200" baseline="0" dirty="0"/>
                            <a:t> relative humidity</a:t>
                          </a:r>
                          <a:endParaRPr lang="ko-KR" altLang="en-US" sz="1200" dirty="0"/>
                        </a:p>
                      </a:txBody>
                      <a:tcPr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Average</a:t>
                          </a:r>
                          <a:br>
                            <a:rPr lang="en-US" altLang="ko-KR" sz="1200" baseline="0" dirty="0"/>
                          </a:br>
                          <a:r>
                            <a:rPr lang="en-US" altLang="ko-KR" sz="1200" baseline="0" dirty="0"/>
                            <a:t>relative</a:t>
                          </a:r>
                          <a:br>
                            <a:rPr lang="en-US" altLang="ko-KR" sz="1200" baseline="0" dirty="0"/>
                          </a:br>
                          <a:r>
                            <a:rPr lang="en-US" altLang="ko-KR" sz="1200" baseline="0" dirty="0"/>
                            <a:t>humidity</a:t>
                          </a:r>
                          <a:endParaRPr lang="ko-KR" altLang="en-US" sz="1200" dirty="0"/>
                        </a:p>
                      </a:txBody>
                      <a:tcPr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Daylight</a:t>
                          </a:r>
                          <a:r>
                            <a:rPr lang="en-US" altLang="ko-KR" sz="1200" baseline="0" dirty="0"/>
                            <a:t> hours</a:t>
                          </a:r>
                          <a:endParaRPr lang="ko-KR" altLang="en-US" sz="1200" dirty="0"/>
                        </a:p>
                      </a:txBody>
                      <a:tcPr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맑은 고딕"/>
                            </a:rPr>
                            <a:t>ASOS</a:t>
                          </a:r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_184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22.4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맑은 고딕"/>
                            </a:rPr>
                            <a:t>ASOS</a:t>
                          </a:r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_185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맑은 고딕"/>
                            </a:rPr>
                            <a:t>ASOS</a:t>
                          </a:r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_188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20.3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23.9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4.4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맑은 고딕"/>
                            </a:rPr>
                            <a:t>ASOS</a:t>
                          </a:r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_189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22.3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24.8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4.8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22.4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AWS_329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27.8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20.7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AWS_685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AWS_724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19.4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1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1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1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1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altLang="ko-KR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AWS_751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AWS_752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807150"/>
                  </p:ext>
                </p:extLst>
              </p:nvPr>
            </p:nvGraphicFramePr>
            <p:xfrm>
              <a:off x="898146" y="2578528"/>
              <a:ext cx="7920558" cy="388005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1975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5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id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Average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temperature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Maximum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temperature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Daily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precipitation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Average</a:t>
                          </a:r>
                          <a:br>
                            <a:rPr lang="en-US" altLang="ko-KR" sz="1200" dirty="0"/>
                          </a:br>
                          <a:r>
                            <a:rPr lang="en-US" altLang="ko-KR" sz="1200" dirty="0"/>
                            <a:t>wind</a:t>
                          </a:r>
                          <a:r>
                            <a:rPr lang="en-US" altLang="ko-KR" sz="1200" baseline="0" dirty="0"/>
                            <a:t> speed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Minimum</a:t>
                          </a:r>
                          <a:r>
                            <a:rPr lang="en-US" altLang="ko-KR" sz="1200" baseline="0" dirty="0"/>
                            <a:t> relative humidity</a:t>
                          </a:r>
                          <a:endParaRPr lang="ko-KR" altLang="en-US" sz="1200" dirty="0"/>
                        </a:p>
                      </a:txBody>
                      <a:tcPr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Average</a:t>
                          </a:r>
                          <a:r>
                            <a:rPr lang="en-US" altLang="ko-KR" sz="1200" baseline="0" dirty="0"/>
                            <a:t/>
                          </a:r>
                          <a:br>
                            <a:rPr lang="en-US" altLang="ko-KR" sz="1200" baseline="0" dirty="0"/>
                          </a:br>
                          <a:r>
                            <a:rPr lang="en-US" altLang="ko-KR" sz="1200" baseline="0" dirty="0"/>
                            <a:t>relative</a:t>
                          </a:r>
                          <a:br>
                            <a:rPr lang="en-US" altLang="ko-KR" sz="1200" baseline="0" dirty="0"/>
                          </a:br>
                          <a:r>
                            <a:rPr lang="en-US" altLang="ko-KR" sz="1200" baseline="0" dirty="0"/>
                            <a:t>humidity</a:t>
                          </a:r>
                          <a:endParaRPr lang="ko-KR" altLang="en-US" sz="1200" dirty="0"/>
                        </a:p>
                      </a:txBody>
                      <a:tcPr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Daylight</a:t>
                          </a:r>
                          <a:r>
                            <a:rPr lang="en-US" altLang="ko-KR" sz="1200" baseline="0" dirty="0"/>
                            <a:t> hours</a:t>
                          </a:r>
                          <a:endParaRPr lang="ko-KR" altLang="en-US" sz="1200" dirty="0"/>
                        </a:p>
                      </a:txBody>
                      <a:tcPr anchor="ctr"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맑은 고딕"/>
                            </a:rPr>
                            <a:t>ASOS</a:t>
                          </a:r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_184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22.4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맑은 고딕"/>
                            </a:rPr>
                            <a:t>ASOS</a:t>
                          </a:r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_185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3.3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맑은 고딕"/>
                            </a:rPr>
                            <a:t>ASOS</a:t>
                          </a:r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_188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20.3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23.9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4.4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맑은 고딕"/>
                            </a:rPr>
                            <a:t>ASOS</a:t>
                          </a:r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_189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22.3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24.8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75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4.8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AWS_328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22.4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AWS_329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27.8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6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AWS_330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20.7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7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AWS_685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8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AWS_724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19.4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9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t="-1145455" r="-1001695" b="-2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58706" t="-1145455" r="-488060" b="-2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168783" t="-1145455" r="-419048" b="-2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268783" t="-1145455" r="-319048" b="-2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452597" t="-1145455" r="-291558" b="-2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11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AWS_751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13"/>
                      </a:ext>
                    </a:extLst>
                  </a:tr>
                  <a:tr h="26999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AWS_752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21.4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25.3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3.9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ko-KR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395536" y="1039645"/>
            <a:ext cx="669674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Period : 2014-2015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Season :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Summer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(June, July, August)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Variable :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Temperature, Precipitation, Wind speed,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               Relative humidity, Daylight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200" y="223997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Example : June 1, 2014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897" y="273957"/>
            <a:ext cx="1095172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Data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0626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6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r="12045"/>
          <a:stretch>
            <a:fillRect/>
          </a:stretch>
        </p:blipFill>
        <p:spPr bwMode="auto">
          <a:xfrm>
            <a:off x="2587704" y="3627291"/>
            <a:ext cx="4421670" cy="294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331640" y="1484784"/>
            <a:ext cx="6552728" cy="1944216"/>
            <a:chOff x="1116013" y="1222375"/>
            <a:chExt cx="6142037" cy="1800225"/>
          </a:xfrm>
        </p:grpSpPr>
        <p:grpSp>
          <p:nvGrpSpPr>
            <p:cNvPr id="10247" name="그룹 29"/>
            <p:cNvGrpSpPr>
              <a:grpSpLocks/>
            </p:cNvGrpSpPr>
            <p:nvPr/>
          </p:nvGrpSpPr>
          <p:grpSpPr bwMode="auto">
            <a:xfrm>
              <a:off x="1116013" y="1222375"/>
              <a:ext cx="6142037" cy="1800225"/>
              <a:chOff x="1043608" y="1484984"/>
              <a:chExt cx="6264656" cy="1800000"/>
            </a:xfrm>
          </p:grpSpPr>
          <p:grpSp>
            <p:nvGrpSpPr>
              <p:cNvPr id="10248" name="그룹 30"/>
              <p:cNvGrpSpPr>
                <a:grpSpLocks/>
              </p:cNvGrpSpPr>
              <p:nvPr/>
            </p:nvGrpSpPr>
            <p:grpSpPr bwMode="auto">
              <a:xfrm>
                <a:off x="1043608" y="1484984"/>
                <a:ext cx="6264656" cy="1800000"/>
                <a:chOff x="1043608" y="1124944"/>
                <a:chExt cx="6264656" cy="1800000"/>
              </a:xfrm>
            </p:grpSpPr>
            <p:sp>
              <p:nvSpPr>
                <p:cNvPr id="36" name="왼쪽 대괄호 35"/>
                <p:cNvSpPr/>
                <p:nvPr/>
              </p:nvSpPr>
              <p:spPr>
                <a:xfrm>
                  <a:off x="1043608" y="1124944"/>
                  <a:ext cx="359461" cy="1800000"/>
                </a:xfrm>
                <a:prstGeom prst="leftBracket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오른쪽 대괄호 36"/>
                <p:cNvSpPr/>
                <p:nvPr/>
              </p:nvSpPr>
              <p:spPr>
                <a:xfrm>
                  <a:off x="6948803" y="1124944"/>
                  <a:ext cx="359461" cy="1800000"/>
                </a:xfrm>
                <a:prstGeom prst="rightBracket">
                  <a:avLst/>
                </a:prstGeom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1620041" y="1137642"/>
                  <a:ext cx="718922" cy="71904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1620041" y="2204309"/>
                  <a:ext cx="718922" cy="72063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3278094" y="1485262"/>
                  <a:ext cx="1080001" cy="107936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십자형 40"/>
                <p:cNvSpPr/>
                <p:nvPr/>
              </p:nvSpPr>
              <p:spPr>
                <a:xfrm>
                  <a:off x="1890445" y="1934468"/>
                  <a:ext cx="179731" cy="180952"/>
                </a:xfrm>
                <a:prstGeom prst="plus">
                  <a:avLst>
                    <a:gd name="adj" fmla="val 36288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오른쪽 화살표 41"/>
                <p:cNvSpPr/>
                <p:nvPr/>
              </p:nvSpPr>
              <p:spPr>
                <a:xfrm>
                  <a:off x="2555934" y="1845579"/>
                  <a:ext cx="359461" cy="358730"/>
                </a:xfrm>
                <a:prstGeom prst="rightArrow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5436477" y="1394785"/>
                  <a:ext cx="1259732" cy="1260317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오른쪽 화살표 43"/>
                <p:cNvSpPr/>
                <p:nvPr/>
              </p:nvSpPr>
              <p:spPr>
                <a:xfrm>
                  <a:off x="4644693" y="1845579"/>
                  <a:ext cx="359461" cy="358730"/>
                </a:xfrm>
                <a:prstGeom prst="rightArrow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0249" name="TextBox 31"/>
              <p:cNvSpPr txBox="1">
                <a:spLocks noChangeArrowheads="1"/>
              </p:cNvSpPr>
              <p:nvPr/>
            </p:nvSpPr>
            <p:spPr bwMode="auto">
              <a:xfrm>
                <a:off x="1668928" y="1680004"/>
                <a:ext cx="731816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7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itchFamily="18" charset="-127"/>
                    <a:cs typeface="+mn-cs"/>
                  </a:rPr>
                  <a:t>AWS</a:t>
                </a:r>
                <a:endParaRPr kumimoji="0" lang="ko-KR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itchFamily="18" charset="-127"/>
                  <a:cs typeface="+mn-cs"/>
                </a:endParaRPr>
              </a:p>
            </p:txBody>
          </p:sp>
          <p:sp>
            <p:nvSpPr>
              <p:cNvPr id="10250" name="TextBox 32"/>
              <p:cNvSpPr txBox="1">
                <a:spLocks noChangeArrowheads="1"/>
              </p:cNvSpPr>
              <p:nvPr/>
            </p:nvSpPr>
            <p:spPr bwMode="auto">
              <a:xfrm>
                <a:off x="1619672" y="2747932"/>
                <a:ext cx="875832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7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itchFamily="18" charset="-127"/>
                    <a:cs typeface="+mn-cs"/>
                  </a:rPr>
                  <a:t>ASOS</a:t>
                </a:r>
                <a:endParaRPr kumimoji="0" lang="ko-KR" alt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itchFamily="18" charset="-127"/>
                  <a:cs typeface="+mn-cs"/>
                </a:endParaRPr>
              </a:p>
            </p:txBody>
          </p:sp>
          <p:sp>
            <p:nvSpPr>
              <p:cNvPr id="10251" name="TextBox 33"/>
              <p:cNvSpPr txBox="1">
                <a:spLocks noChangeArrowheads="1"/>
              </p:cNvSpPr>
              <p:nvPr/>
            </p:nvSpPr>
            <p:spPr bwMode="auto">
              <a:xfrm>
                <a:off x="3408349" y="2046430"/>
                <a:ext cx="854023" cy="677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itchFamily="18" charset="-127"/>
                    <a:cs typeface="+mn-cs"/>
                  </a:rPr>
                  <a:t>Using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itchFamily="18" charset="-127"/>
                    <a:cs typeface="+mn-cs"/>
                  </a:rPr>
                  <a:t>IDW</a:t>
                </a:r>
              </a:p>
            </p:txBody>
          </p:sp>
        </p:grpSp>
        <p:sp>
          <p:nvSpPr>
            <p:cNvPr id="27" name="TextBox 34"/>
            <p:cNvSpPr txBox="1">
              <a:spLocks noChangeArrowheads="1"/>
            </p:cNvSpPr>
            <p:nvPr/>
          </p:nvSpPr>
          <p:spPr bwMode="auto">
            <a:xfrm>
              <a:off x="5292080" y="1556792"/>
              <a:ext cx="1506157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anose="02030504000101010101" pitchFamily="18" charset="-127"/>
                  <a:cs typeface="+mn-cs"/>
                </a:rPr>
                <a:t>Predict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anose="02030504000101010101" pitchFamily="18" charset="-127"/>
                  <a:cs typeface="+mn-cs"/>
                </a:rPr>
                <a:t>Weather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anose="02030504000101010101" pitchFamily="18" charset="-127"/>
                  <a:cs typeface="+mn-cs"/>
                </a:rPr>
                <a:t>at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anose="02030504000101010101" pitchFamily="18" charset="-127"/>
                  <a:cs typeface="+mn-cs"/>
                </a:rPr>
                <a:t>Tourism site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23528" y="290421"/>
            <a:ext cx="8278228" cy="52322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Predicting weather information at tourism sites.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47807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305132" y="340410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[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On August 1, 2014 ] – Weather at tourism sites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맑은 고딕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5132" y="5949280"/>
            <a:ext cx="7542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▶Use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IDW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to predict daily weather at 97 locations.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460432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48825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686978" y="4378300"/>
          <a:ext cx="3816424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Range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omic Sans MS" panose="030F0702030302020204" pitchFamily="66" charset="0"/>
                        </a:rPr>
                        <a:t>Category</a:t>
                      </a:r>
                      <a:endParaRPr lang="ko-KR" altLang="en-US" sz="12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91~100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Ideal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81~90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Excellent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71~80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Very good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61~70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Good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51~60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Acceptable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41~50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Marginal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40~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omic Sans MS" panose="030F0702030302020204" pitchFamily="66" charset="0"/>
                          <a:ea typeface="+mj-ea"/>
                        </a:rPr>
                        <a:t>Unfavorable</a:t>
                      </a:r>
                      <a:endParaRPr lang="ko-KR" altLang="en-US" sz="1200" dirty="0">
                        <a:latin typeface="Comic Sans MS" panose="030F0702030302020204" pitchFamily="66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" t="8485" b="11601"/>
          <a:stretch>
            <a:fillRect/>
          </a:stretch>
        </p:blipFill>
        <p:spPr bwMode="auto">
          <a:xfrm>
            <a:off x="984019" y="988452"/>
            <a:ext cx="2826558" cy="12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537" y="836712"/>
            <a:ext cx="1128169" cy="15099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909" y="836712"/>
            <a:ext cx="1168493" cy="15121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605" y="834489"/>
            <a:ext cx="1149921" cy="1512168"/>
          </a:xfrm>
          <a:prstGeom prst="rect">
            <a:avLst/>
          </a:prstGeom>
        </p:spPr>
      </p:pic>
      <p:sp>
        <p:nvSpPr>
          <p:cNvPr id="23" name="화살표: 아래쪽 22"/>
          <p:cNvSpPr/>
          <p:nvPr/>
        </p:nvSpPr>
        <p:spPr>
          <a:xfrm>
            <a:off x="3727118" y="2492896"/>
            <a:ext cx="1697527" cy="1728192"/>
          </a:xfrm>
          <a:prstGeom prst="downArrow">
            <a:avLst>
              <a:gd name="adj1" fmla="val 50000"/>
              <a:gd name="adj2" fmla="val 23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558" y="2780928"/>
                <a:ext cx="7928645" cy="86177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K-TCI formula (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summer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𝐊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−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𝑻𝑪𝑰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𝟐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(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𝟑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𝟎𝟕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𝑪𝒅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𝟏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𝟗𝟎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𝑪𝒂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𝟑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𝟐𝟕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𝑷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𝟎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𝟗𝟎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𝑾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𝟎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𝟖𝟔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𝑺</m:t>
                      </m:r>
                      <m:r>
                        <a:rPr kumimoji="0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anose="0203050400010101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8" y="2780928"/>
                <a:ext cx="7928645" cy="861774"/>
              </a:xfrm>
              <a:prstGeom prst="rect">
                <a:avLst/>
              </a:prstGeom>
              <a:blipFill>
                <a:blip r:embed="rId7"/>
                <a:stretch>
                  <a:fillRect l="-769" t="-3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14014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640960" cy="468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15616" y="548680"/>
                <a:ext cx="65541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K-TCI formula (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summer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-윤고딕330" panose="02030504000101010101" pitchFamily="18" charset="-127"/>
                    <a:cs typeface="+mn-cs"/>
                  </a:rPr>
                  <a:t>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𝐊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−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𝑻𝑪𝑰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𝟐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(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𝟑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𝟎𝟕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𝑪𝒅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𝟏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𝟗𝟎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𝑪𝒂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𝟑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𝟐𝟕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𝑷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𝟎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𝟗𝟎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𝑾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+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𝟎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.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𝟖𝟔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𝑺</m:t>
                      </m:r>
                      <m:r>
                        <a:rPr kumimoji="0" lang="en-US" altLang="ko-K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omic Sans MS" panose="030F0702030302020204" pitchFamily="66" charset="0"/>
                  <a:ea typeface="-윤고딕330" panose="0203050400010101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48680"/>
                <a:ext cx="6554167" cy="923330"/>
              </a:xfrm>
              <a:prstGeom prst="rect">
                <a:avLst/>
              </a:prstGeom>
              <a:blipFill>
                <a:blip r:embed="rId4"/>
                <a:stretch>
                  <a:fillRect l="-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모서리가 둥근 직사각형 2"/>
          <p:cNvSpPr/>
          <p:nvPr/>
        </p:nvSpPr>
        <p:spPr>
          <a:xfrm>
            <a:off x="7596336" y="1988840"/>
            <a:ext cx="1296144" cy="4608512"/>
          </a:xfrm>
          <a:prstGeom prst="roundRect">
            <a:avLst>
              <a:gd name="adj" fmla="val 10569"/>
            </a:avLst>
          </a:prstGeom>
          <a:noFill/>
          <a:ln w="47625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65863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4644008" y="98708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[ On August 1, 2014 ]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맑은 고딕" pitchFamily="50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10236" r="48" b="10679"/>
          <a:stretch/>
        </p:blipFill>
        <p:spPr bwMode="auto">
          <a:xfrm>
            <a:off x="1907704" y="1340768"/>
            <a:ext cx="5400600" cy="418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1520" y="5589240"/>
            <a:ext cx="792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-윤고딕320" panose="02030504000101010101" pitchFamily="18" charset="-127"/>
              <a:buChar char="▶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charset="-127"/>
                <a:cs typeface="+mn-cs"/>
              </a:rPr>
              <a:t>More practical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charset="-127"/>
                <a:cs typeface="+mn-cs"/>
              </a:rPr>
              <a:t>than currently available services by KMA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-윤고딕320" panose="02030504000101010101" pitchFamily="18" charset="-127"/>
              <a:buChar char="▶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charset="-127"/>
                <a:cs typeface="+mn-cs"/>
              </a:rPr>
              <a:t>K-TCI can be provide by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charset="-127"/>
                <a:cs typeface="+mn-cs"/>
              </a:rPr>
              <a:t>time zone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charset="-127"/>
                <a:cs typeface="+mn-cs"/>
              </a:rPr>
              <a:t> when hourly data is used.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55A46"/>
              </a:solidFill>
              <a:effectLst/>
              <a:uLnTx/>
              <a:uFillTx/>
              <a:latin typeface="Comic Sans MS" panose="030F0702030302020204" pitchFamily="66" charset="0"/>
              <a:ea typeface="-윤고딕320" panose="02030504000101010101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025" y="273957"/>
            <a:ext cx="3560590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Result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(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A088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K-TCI map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71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76023" y="1187254"/>
            <a:ext cx="8560357" cy="1614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&lt;</a:t>
            </a:r>
            <a:r>
              <a: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To prohibit a traveling </a:t>
            </a:r>
            <a:r>
              <a: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when bad weather condition such as </a:t>
            </a:r>
            <a:r>
              <a: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Typhoon</a:t>
            </a:r>
            <a:r>
              <a: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20000"/>
                    <a:lumOff val="8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1. Point where temperature is above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30 degrees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20000"/>
                    <a:lumOff val="8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(unfavorable)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20000"/>
                    <a:lumOff val="8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2. Above average wind speed of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14m/s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D83236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20000"/>
                    <a:lumOff val="8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(unfavorable)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20000"/>
                    <a:lumOff val="8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3. Above rainfall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110mm/day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20000"/>
                    <a:lumOff val="8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(unfavorable)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285909" y="3130257"/>
              <a:ext cx="8450471" cy="278925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93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906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04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273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Watching</a:t>
                          </a:r>
                          <a:endParaRPr lang="ko-KR" altLang="en-US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Warning</a:t>
                          </a:r>
                          <a:endParaRPr lang="ko-KR" altLang="en-US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62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Heat</a:t>
                          </a:r>
                          <a:r>
                            <a:rPr lang="en-US" altLang="ko-KR" b="1" baseline="0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 wave</a:t>
                          </a:r>
                          <a:endParaRPr lang="ko-KR" altLang="en-US" b="1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</a:pPr>
                          <a:r>
                            <a:rPr lang="en-US" altLang="ko-KR" sz="1500" b="1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highest temperature 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33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500" b="1" i="1" baseline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℃</m:t>
                              </m:r>
                            </m:oMath>
                          </a14:m>
                          <a:r>
                            <a:rPr lang="ko-KR" altLang="en-US" sz="1500" b="1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</a:t>
                          </a:r>
                          <a:r>
                            <a:rPr lang="en-US" altLang="ko-KR" sz="150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for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two days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effectLst/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1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highest temperature 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35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500" b="1" i="1" baseline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℃</m:t>
                              </m:r>
                            </m:oMath>
                          </a14:m>
                          <a:r>
                            <a:rPr lang="ko-KR" altLang="en-US" sz="1500" b="1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</a:t>
                          </a:r>
                          <a:r>
                            <a:rPr lang="en-US" altLang="ko-KR" sz="150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for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two days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effectLst/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62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Gale</a:t>
                          </a:r>
                          <a:endParaRPr lang="ko-KR" altLang="en-US" b="1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20000"/>
                            </a:lnSpc>
                          </a:pPr>
                          <a:r>
                            <a:rPr lang="en-US" altLang="ko-KR" sz="1500" b="1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wind speed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14m/s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or </a:t>
                          </a:r>
                          <a:r>
                            <a:rPr lang="en-US" altLang="ko-KR" sz="1500" b="1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instantaneous wind speed 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20m/s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1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wind speed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21m/s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or </a:t>
                          </a:r>
                          <a:r>
                            <a:rPr lang="en-US" altLang="ko-KR" sz="1500" b="1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instantaneous wind speed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26m/s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021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Downpour</a:t>
                          </a:r>
                          <a:endParaRPr lang="ko-KR" altLang="en-US" b="1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6 hour precipitation is over</a:t>
                          </a:r>
                          <a:r>
                            <a:rPr lang="en-US" altLang="ko-KR" sz="1500" b="1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70mm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or 12 hour precipitation is over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110mm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effectLst/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20000"/>
                            </a:lnSpc>
                          </a:pPr>
                          <a:r>
                            <a:rPr lang="en-US" altLang="ko-KR" sz="1500" b="1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6 hour </a:t>
                          </a:r>
                          <a:r>
                            <a:rPr lang="en-US" altLang="ko-KR" sz="150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precipitation is over </a:t>
                          </a:r>
                          <a:r>
                            <a:rPr lang="en-US" altLang="ko-KR" sz="1500" b="1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110mm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or the </a:t>
                          </a:r>
                          <a:r>
                            <a:rPr lang="en-US" altLang="ko-KR" sz="1500" b="1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12hour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rainfall is over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180mm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5197424"/>
                  </p:ext>
                </p:extLst>
              </p:nvPr>
            </p:nvGraphicFramePr>
            <p:xfrm>
              <a:off x="285909" y="3130257"/>
              <a:ext cx="8450471" cy="2851613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593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906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04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273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Watching</a:t>
                          </a:r>
                          <a:endParaRPr lang="ko-KR" altLang="en-US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Warning</a:t>
                          </a:r>
                          <a:endParaRPr lang="ko-KR" altLang="en-US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Heat</a:t>
                          </a:r>
                          <a:r>
                            <a:rPr lang="en-US" altLang="ko-KR" b="1" baseline="0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 wave</a:t>
                          </a:r>
                          <a:endParaRPr lang="ko-KR" altLang="en-US" b="1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215" t="-62857" r="-109874" b="-2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8454" t="-62857" r="-658" b="-2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Gale</a:t>
                          </a:r>
                          <a:endParaRPr lang="ko-KR" altLang="en-US" b="1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20000"/>
                            </a:lnSpc>
                          </a:pPr>
                          <a:r>
                            <a:rPr lang="en-US" altLang="ko-KR" sz="1500" b="1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wind speed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14m/s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or </a:t>
                          </a:r>
                          <a:r>
                            <a:rPr lang="en-US" altLang="ko-KR" sz="1500" b="1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instantaneous wind speed 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20m/s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1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wind speed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21m/s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or </a:t>
                          </a:r>
                          <a:r>
                            <a:rPr lang="en-US" altLang="ko-KR" sz="1500" b="1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instantaneous wind speed</a:t>
                          </a:r>
                          <a:r>
                            <a:rPr lang="en-US" altLang="ko-KR" sz="1500" baseline="0" dirty="0"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is more than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26m/s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Comic Sans MS" panose="030F0702030302020204" pitchFamily="66" charset="0"/>
                              <a:ea typeface="-윤고딕330" panose="02030504000101010101" pitchFamily="18" charset="-127"/>
                            </a:rPr>
                            <a:t>Downpour</a:t>
                          </a:r>
                          <a:endParaRPr lang="ko-KR" altLang="en-US" b="1" dirty="0">
                            <a:latin typeface="Comic Sans MS" panose="030F0702030302020204" pitchFamily="66" charset="0"/>
                            <a:ea typeface="-윤고딕33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6 hour precipitation is over</a:t>
                          </a:r>
                          <a:r>
                            <a:rPr lang="en-US" altLang="ko-KR" sz="1500" b="1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70mm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or 12 hour precipitation is over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110mm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effectLst/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20000"/>
                            </a:lnSpc>
                          </a:pPr>
                          <a:r>
                            <a:rPr lang="en-US" altLang="ko-KR" sz="1500" b="1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6 hour </a:t>
                          </a:r>
                          <a:r>
                            <a:rPr lang="en-US" altLang="ko-KR" sz="150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precipitation is over </a:t>
                          </a:r>
                          <a:r>
                            <a:rPr lang="en-US" altLang="ko-KR" sz="1500" b="1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110mm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or the </a:t>
                          </a:r>
                          <a:r>
                            <a:rPr lang="en-US" altLang="ko-KR" sz="1500" b="1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12hour</a:t>
                          </a:r>
                          <a:r>
                            <a:rPr lang="en-US" altLang="ko-KR" sz="1500" baseline="0" dirty="0"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 rainfall is over </a:t>
                          </a:r>
                          <a:r>
                            <a:rPr lang="en-US" altLang="ko-KR" sz="1500" b="1" baseline="0" dirty="0">
                              <a:solidFill>
                                <a:srgbClr val="0070C0"/>
                              </a:solidFill>
                              <a:effectLst/>
                              <a:latin typeface="Comic Sans MS" panose="030F0702030302020204" pitchFamily="66" charset="0"/>
                              <a:ea typeface="-윤고딕320" panose="02030504000101010101" pitchFamily="18" charset="-127"/>
                            </a:rPr>
                            <a:t>180mm</a:t>
                          </a:r>
                          <a:endParaRPr lang="ko-KR" altLang="en-US" sz="1500" b="1" dirty="0">
                            <a:solidFill>
                              <a:srgbClr val="0070C0"/>
                            </a:solidFill>
                            <a:latin typeface="Comic Sans MS" panose="030F0702030302020204" pitchFamily="66" charset="0"/>
                            <a:ea typeface="-윤고딕320" panose="020305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직사각형 4"/>
          <p:cNvSpPr/>
          <p:nvPr/>
        </p:nvSpPr>
        <p:spPr>
          <a:xfrm>
            <a:off x="222961" y="6021288"/>
            <a:ext cx="4586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▲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Natural hazard waring reference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 in KMA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맑은 고딕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025" y="273957"/>
            <a:ext cx="3236784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Modifying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A088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K-TCI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88097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그림 127"/>
          <p:cNvPicPr preferRelativeResize="0">
            <a:picLocks noChangeAspect="1"/>
          </p:cNvPicPr>
          <p:nvPr/>
        </p:nvPicPr>
        <p:blipFill rotWithShape="1">
          <a:blip r:embed="rId3"/>
          <a:srcRect l="7531" r="9372"/>
          <a:stretch/>
        </p:blipFill>
        <p:spPr>
          <a:xfrm>
            <a:off x="3275856" y="1988840"/>
            <a:ext cx="5110154" cy="352839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395536" y="2780928"/>
            <a:ext cx="2304469" cy="1477328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Example :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2014. 8. 3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typhoon :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Nakri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307" y="868110"/>
            <a:ext cx="866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Affected by typhoon,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-윤고딕320" panose="02030504000101010101" pitchFamily="18" charset="-127"/>
              <a:buChar char="▶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originally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‘acceptable’ and ‘marginal’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is provided.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576" y="188640"/>
            <a:ext cx="184731" cy="32316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51720" y="5783178"/>
            <a:ext cx="38363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make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55A46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‘unfavorable’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그래픽 2" descr="번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584" y="5589240"/>
            <a:ext cx="1094165" cy="10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5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4AFA8-521B-4241-A932-C159B338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5B23A8-DD20-437D-A42D-E6DDD11F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15" y="2074250"/>
            <a:ext cx="2636043" cy="19601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2" descr="http://cfile24.uf.tistory.com/image/2107AE4A52161BF905C275">
            <a:extLst>
              <a:ext uri="{FF2B5EF4-FFF2-40B4-BE49-F238E27FC236}">
                <a16:creationId xmlns:a16="http://schemas.microsoft.com/office/drawing/2014/main" id="{A6F71EA6-CEEB-49A9-9295-96CDF9C7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02" y="4395535"/>
            <a:ext cx="3771513" cy="21184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ACAD2-C466-4112-88A6-5D67D2828E21}"/>
              </a:ext>
            </a:extLst>
          </p:cNvPr>
          <p:cNvSpPr txBox="1"/>
          <p:nvPr/>
        </p:nvSpPr>
        <p:spPr>
          <a:xfrm>
            <a:off x="3810001" y="2457768"/>
            <a:ext cx="50305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사람의 생각과 의식이 변화가 어떻게 이루어 지는가</a:t>
            </a:r>
            <a:r>
              <a:rPr lang="en-US" altLang="ko-KR" sz="1600" b="1" dirty="0"/>
              <a:t>?</a:t>
            </a:r>
          </a:p>
          <a:p>
            <a:endParaRPr lang="en-US" sz="1600" b="1" dirty="0"/>
          </a:p>
          <a:p>
            <a:r>
              <a:rPr lang="ko-KR" altLang="en-US" sz="1600" b="1" dirty="0"/>
              <a:t>이미 정보를 소비하는 방식이 서서히 변화 </a:t>
            </a:r>
            <a:endParaRPr lang="en-US" altLang="ko-KR" sz="1600" b="1" dirty="0"/>
          </a:p>
          <a:p>
            <a:endParaRPr lang="en-US" sz="1600" b="1" dirty="0"/>
          </a:p>
          <a:p>
            <a:r>
              <a:rPr lang="ko-KR" altLang="en-US" sz="1600" b="1" dirty="0"/>
              <a:t>정보를 얻기 위한 방식이 수동적에서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능동적으로 변화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5852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115616" y="5661248"/>
            <a:ext cx="763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Most attractions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55A46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appear on the map as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55A46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‘unfavorable’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344896" y="1124744"/>
            <a:ext cx="8403568" cy="4464496"/>
            <a:chOff x="1071538" y="620688"/>
            <a:chExt cx="7993483" cy="4464496"/>
          </a:xfrm>
        </p:grpSpPr>
        <p:grpSp>
          <p:nvGrpSpPr>
            <p:cNvPr id="27" name="그룹 26"/>
            <p:cNvGrpSpPr/>
            <p:nvPr/>
          </p:nvGrpSpPr>
          <p:grpSpPr>
            <a:xfrm>
              <a:off x="1071538" y="620688"/>
              <a:ext cx="7993483" cy="3403629"/>
              <a:chOff x="1022410" y="426008"/>
              <a:chExt cx="7993483" cy="3403629"/>
            </a:xfrm>
          </p:grpSpPr>
          <p:pic>
            <p:nvPicPr>
              <p:cNvPr id="29" name="그림 28"/>
              <p:cNvPicPr preferRelativeResize="0">
                <a:picLocks noChangeAspect="1"/>
              </p:cNvPicPr>
              <p:nvPr/>
            </p:nvPicPr>
            <p:blipFill rotWithShape="1">
              <a:blip r:embed="rId3"/>
              <a:srcRect l="7531" r="9372"/>
              <a:stretch/>
            </p:blipFill>
            <p:spPr>
              <a:xfrm>
                <a:off x="1022410" y="426008"/>
                <a:ext cx="3952332" cy="3403629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4"/>
              <a:srcRect l="8564" r="10489"/>
              <a:stretch/>
            </p:blipFill>
            <p:spPr>
              <a:xfrm>
                <a:off x="5098936" y="426008"/>
                <a:ext cx="3916957" cy="3403629"/>
              </a:xfrm>
              <a:prstGeom prst="rect">
                <a:avLst/>
              </a:prstGeom>
            </p:spPr>
          </p:pic>
        </p:grpSp>
        <p:sp>
          <p:nvSpPr>
            <p:cNvPr id="28" name="위로 구부러진 화살표 27"/>
            <p:cNvSpPr/>
            <p:nvPr/>
          </p:nvSpPr>
          <p:spPr>
            <a:xfrm>
              <a:off x="3411572" y="4221088"/>
              <a:ext cx="3347844" cy="864096"/>
            </a:xfrm>
            <a:prstGeom prst="curvedUpArrow">
              <a:avLst>
                <a:gd name="adj1" fmla="val 41234"/>
                <a:gd name="adj2" fmla="val 124900"/>
                <a:gd name="adj3" fmla="val 45615"/>
              </a:avLst>
            </a:prstGeom>
            <a:solidFill>
              <a:srgbClr val="FFA088"/>
            </a:solidFill>
            <a:ln>
              <a:solidFill>
                <a:srgbClr val="FFA08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12160" y="496148"/>
            <a:ext cx="144000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After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9837" y="496149"/>
            <a:ext cx="997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Before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67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83568" y="1340768"/>
            <a:ext cx="7455887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Indoor attractions is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less affected by weather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1. Except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precipitation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is over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110mm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and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wind speed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is over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8m/s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2. Indoor attractions get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4.5 points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in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P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 and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W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5" r="15055"/>
          <a:stretch/>
        </p:blipFill>
        <p:spPr bwMode="auto">
          <a:xfrm>
            <a:off x="1907704" y="2780928"/>
            <a:ext cx="508923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239008"/>
            <a:ext cx="4713150" cy="1015663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Modifying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A088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K-TCI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A088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- 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ndoor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tourism sites and weather 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834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39351" y="1200160"/>
            <a:ext cx="8309113" cy="4613208"/>
            <a:chOff x="186629" y="853542"/>
            <a:chExt cx="7857767" cy="4968552"/>
          </a:xfrm>
        </p:grpSpPr>
        <p:grpSp>
          <p:nvGrpSpPr>
            <p:cNvPr id="33" name="그룹 32"/>
            <p:cNvGrpSpPr/>
            <p:nvPr/>
          </p:nvGrpSpPr>
          <p:grpSpPr>
            <a:xfrm>
              <a:off x="186629" y="853542"/>
              <a:ext cx="7857767" cy="3958039"/>
              <a:chOff x="1095734" y="746947"/>
              <a:chExt cx="7857767" cy="3690165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" r="5139"/>
              <a:stretch/>
            </p:blipFill>
            <p:spPr bwMode="auto">
              <a:xfrm>
                <a:off x="1095734" y="746947"/>
                <a:ext cx="3692290" cy="3690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2" r="4726"/>
              <a:stretch/>
            </p:blipFill>
            <p:spPr bwMode="auto">
              <a:xfrm>
                <a:off x="4934237" y="746947"/>
                <a:ext cx="4019264" cy="3690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7" name="위로 구부러진 화살표 36"/>
            <p:cNvSpPr/>
            <p:nvPr/>
          </p:nvSpPr>
          <p:spPr>
            <a:xfrm>
              <a:off x="2350228" y="5013176"/>
              <a:ext cx="3177754" cy="808918"/>
            </a:xfrm>
            <a:prstGeom prst="curvedUpArrow">
              <a:avLst>
                <a:gd name="adj1" fmla="val 41234"/>
                <a:gd name="adj2" fmla="val 124900"/>
                <a:gd name="adj3" fmla="val 45615"/>
              </a:avLst>
            </a:prstGeom>
            <a:solidFill>
              <a:srgbClr val="FFA088"/>
            </a:solidFill>
            <a:ln>
              <a:solidFill>
                <a:srgbClr val="FFA08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68867" y="5949280"/>
            <a:ext cx="7149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▶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Indoor attractions improved between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1 and 3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-윤고딕320" panose="02030504000101010101" pitchFamily="18" charset="-127"/>
                <a:cs typeface="+mn-cs"/>
              </a:rPr>
              <a:t>grade.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20" panose="02030504000101010101" pitchFamily="18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551124"/>
            <a:ext cx="1440000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After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9837" y="551125"/>
            <a:ext cx="997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30" panose="02030504000101010101" pitchFamily="18" charset="-127"/>
                <a:cs typeface="+mn-cs"/>
              </a:rPr>
              <a:t>Before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12160" y="2996952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822716" y="3212976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718812" y="3479744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09516" y="3522272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81448" y="3887628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45440" y="3260820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90868" y="3335728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308545" y="3601651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870940" y="3793878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51392" y="3846564"/>
            <a:ext cx="144016" cy="144016"/>
          </a:xfrm>
          <a:prstGeom prst="ellipse">
            <a:avLst/>
          </a:prstGeom>
          <a:noFill/>
          <a:ln w="19050">
            <a:solidFill>
              <a:srgbClr val="F55A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891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395536" y="1052658"/>
                <a:ext cx="864096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itchFamily="50" charset="-127"/>
                    <a:cs typeface="+mn-cs"/>
                  </a:rPr>
                  <a:t>K-TCI &amp; </a:t>
                </a:r>
                <a:r>
                  <a:rPr kumimoji="0" lang="en-US" altLang="ko-KR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itchFamily="50" charset="-127"/>
                    <a:cs typeface="+mn-cs"/>
                  </a:rPr>
                  <a:t>Tripadvisor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itchFamily="50" charset="-127"/>
                    <a:cs typeface="+mn-cs"/>
                  </a:rPr>
                  <a:t> ranking formula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itchFamily="50" charset="-127"/>
                    <a:cs typeface="+mn-cs"/>
                  </a:rPr>
                  <a:t>    score = (grade^</a:t>
                </a:r>
                <a14:m>
                  <m:oMath xmlns:m="http://schemas.openxmlformats.org/officeDocument/2006/math">
                    <m:r>
                      <a:rPr kumimoji="0" lang="ko-KR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>
                            <a:lumMod val="85000"/>
                          </a:prstClr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</a:rPr>
                      <m:t>𝜶</m:t>
                    </m:r>
                  </m:oMath>
                </a14:m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itchFamily="50" charset="-127"/>
                    <a:cs typeface="+mn-cs"/>
                  </a:rPr>
                  <a:t>) * (The number of reviews^</a:t>
                </a:r>
                <a14:m>
                  <m:oMath xmlns:m="http://schemas.openxmlformats.org/officeDocument/2006/math">
                    <m:r>
                      <a:rPr kumimoji="0" lang="ko-KR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>
                            <a:lumMod val="85000"/>
                          </a:prstClr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</a:rPr>
                      <m:t>𝜷</m:t>
                    </m:r>
                  </m:oMath>
                </a14:m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맑은 고딕" pitchFamily="50" charset="-127"/>
                    <a:cs typeface="+mn-cs"/>
                  </a:rPr>
                  <a:t>) * (K-TCI score)</a:t>
                </a: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52658"/>
                <a:ext cx="8640961" cy="923330"/>
              </a:xfrm>
              <a:prstGeom prst="rect">
                <a:avLst/>
              </a:prstGeom>
              <a:blipFill>
                <a:blip r:embed="rId3"/>
                <a:stretch>
                  <a:fillRect l="-635" b="-5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/>
            </p:nvGraphicFramePr>
            <p:xfrm>
              <a:off x="1619672" y="2192838"/>
              <a:ext cx="6480721" cy="413044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3566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39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238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238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172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1725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6801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attractions</a:t>
                          </a:r>
                          <a:endParaRPr lang="ko-KR" alt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-윤고딕340" panose="0203050400010101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review</a:t>
                          </a:r>
                          <a:endParaRPr lang="ko-KR" alt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-윤고딕340" panose="0203050400010101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kern="1200" dirty="0" err="1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  <a:ea typeface="+mn-ea"/>
                              <a:cs typeface="+mn-cs"/>
                            </a:rPr>
                            <a:t>Seongsan</a:t>
                          </a:r>
                          <a:r>
                            <a:rPr lang="en-US" altLang="ko-KR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400" b="1" i="0" kern="1200" dirty="0" err="1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  <a:ea typeface="+mn-ea"/>
                              <a:cs typeface="+mn-cs"/>
                            </a:rPr>
                            <a:t>Ilchulbong</a:t>
                          </a:r>
                          <a:r>
                            <a:rPr lang="en-US" altLang="ko-KR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  <a:ea typeface="+mn-ea"/>
                              <a:cs typeface="+mn-cs"/>
                            </a:rPr>
                            <a:t> Tuff Cone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981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Hallasan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National Park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518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Udo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440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Hamdeok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Beach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167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Jeongbang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Falls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Jusangjeolli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Cliff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271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Hyeopjae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Beach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190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Cheonjiyeon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Falls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370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Hallim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Park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262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Manjanggul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Cave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608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O’sulloc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</a:t>
                          </a:r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TeaMuseum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438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Eco Land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Theme park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142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Teddy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Bear Museum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436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baseline="0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Dongmun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Market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198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55043">
                    <a:tc gridSpan="7"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b="0" dirty="0">
                            <a:latin typeface="Comic Sans MS" panose="030F0702030302020204" pitchFamily="66" charset="0"/>
                            <a:ea typeface="-윤고딕340" panose="02030504000101010101" pitchFamily="18" charset="-127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649195"/>
                  </p:ext>
                </p:extLst>
              </p:nvPr>
            </p:nvGraphicFramePr>
            <p:xfrm>
              <a:off x="1619672" y="2192838"/>
              <a:ext cx="6480721" cy="413044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3566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39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238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238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172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1725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6801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attractions</a:t>
                          </a:r>
                          <a:endParaRPr lang="ko-KR" alt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-윤고딕340" panose="0203050400010101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-윤고딕340" panose="02030504000101010101" pitchFamily="18" charset="-127"/>
                            </a:rPr>
                            <a:t>review</a:t>
                          </a:r>
                          <a:endParaRPr lang="ko-KR" alt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-윤고딕340" panose="0203050400010101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kern="1200" dirty="0" err="1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  <a:ea typeface="+mn-ea"/>
                              <a:cs typeface="+mn-cs"/>
                            </a:rPr>
                            <a:t>Seongsan</a:t>
                          </a:r>
                          <a:r>
                            <a:rPr lang="en-US" altLang="ko-KR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400" b="1" i="0" kern="1200" dirty="0" err="1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  <a:ea typeface="+mn-ea"/>
                              <a:cs typeface="+mn-cs"/>
                            </a:rPr>
                            <a:t>Ilchulbong</a:t>
                          </a:r>
                          <a:r>
                            <a:rPr lang="en-US" altLang="ko-KR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  <a:ea typeface="+mn-ea"/>
                              <a:cs typeface="+mn-cs"/>
                            </a:rPr>
                            <a:t> Tuff Cone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981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Hallasan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National Park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518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Udo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440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Hamdeok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Beach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167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Jeongbang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Falls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349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Jusangjeolli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Cliff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271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Hyeopjae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Beach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190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Cheonjiyeon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Falls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370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Hallim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Park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262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Manjanggul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Cave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608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O’sulloc</a:t>
                          </a: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</a:t>
                          </a:r>
                          <a:r>
                            <a:rPr lang="en-US" altLang="ko-KR" sz="1400" b="1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TeaMuseum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438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Eco Land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Theme park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142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Teddy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Bear Museum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  <a:latin typeface="Comic Sans MS" panose="030F0702030302020204" pitchFamily="66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436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550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1" baseline="0" dirty="0" err="1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Dongmun</a:t>
                          </a:r>
                          <a:r>
                            <a:rPr lang="en-US" altLang="ko-KR" sz="1400" b="1" baseline="0" dirty="0">
                              <a:solidFill>
                                <a:schemeClr val="tx1"/>
                              </a:solidFill>
                              <a:latin typeface="Comic Sans MS" panose="030F0702030302020204" pitchFamily="66" charset="0"/>
                            </a:rPr>
                            <a:t> Market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omic Sans MS" panose="030F0702030302020204" pitchFamily="66" charset="0"/>
                            <a:ea typeface="08서울남산체 M" panose="02020603020101020101" pitchFamily="18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mic Sans MS" panose="030F0702030302020204" pitchFamily="66" charset="0"/>
                              <a:ea typeface="08서울남산체 M" panose="02020603020101020101" pitchFamily="18" charset="-127"/>
                            </a:rPr>
                            <a:t>198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304800">
                    <a:tc gridSpan="7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94" t="-1274000" r="-376" b="-4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323528" y="239008"/>
            <a:ext cx="4793300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Develop ranking formula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23" y="2204863"/>
            <a:ext cx="1054607" cy="65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9101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7194" y="1439733"/>
            <a:ext cx="8229600" cy="4525963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9512" y="1540341"/>
          <a:ext cx="8696979" cy="49197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96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9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6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1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omic Sans MS" panose="030F0702030302020204" pitchFamily="66" charset="0"/>
                        </a:rPr>
                        <a:t>Rank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omic Sans MS" panose="030F0702030302020204" pitchFamily="66" charset="0"/>
                        </a:rPr>
                        <a:t>KTCI</a:t>
                      </a:r>
                      <a:r>
                        <a:rPr lang="en-US" altLang="ko-KR" sz="1600" baseline="0" dirty="0">
                          <a:latin typeface="Comic Sans MS" panose="030F0702030302020204" pitchFamily="66" charset="0"/>
                        </a:rPr>
                        <a:t> standard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Comic Sans MS" panose="030F0702030302020204" pitchFamily="66" charset="0"/>
                        </a:rPr>
                        <a:t>Tripadvisor</a:t>
                      </a:r>
                      <a:br>
                        <a:rPr lang="en-US" altLang="ko-KR" sz="1600" baseline="0" dirty="0">
                          <a:latin typeface="Comic Sans MS" panose="030F0702030302020204" pitchFamily="66" charset="0"/>
                        </a:rPr>
                      </a:br>
                      <a:r>
                        <a:rPr lang="en-US" altLang="ko-KR" sz="1600" baseline="0" dirty="0">
                          <a:latin typeface="Comic Sans MS" panose="030F0702030302020204" pitchFamily="66" charset="0"/>
                        </a:rPr>
                        <a:t>standard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omic Sans MS" panose="030F0702030302020204" pitchFamily="66" charset="0"/>
                        </a:rPr>
                        <a:t>K-TCI</a:t>
                      </a:r>
                      <a:r>
                        <a:rPr lang="en-US" altLang="ko-KR" sz="1600" baseline="0" dirty="0">
                          <a:latin typeface="Comic Sans MS" panose="030F0702030302020204" pitchFamily="66" charset="0"/>
                        </a:rPr>
                        <a:t> &amp; </a:t>
                      </a:r>
                      <a:r>
                        <a:rPr lang="en-US" altLang="ko-KR" sz="1600" baseline="0" dirty="0" err="1">
                          <a:latin typeface="Comic Sans MS" panose="030F0702030302020204" pitchFamily="66" charset="0"/>
                        </a:rPr>
                        <a:t>Tripadvisor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16"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1" dirty="0">
                        <a:latin typeface="Comic Sans MS" panose="030F0702030302020204" pitchFamily="66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1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Camellia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Hill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 err="1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Seongsan</a:t>
                      </a:r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i="0" kern="1200" dirty="0" err="1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Ilchulbong</a:t>
                      </a:r>
                      <a:b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</a:br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Tuff Cone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O’sulloc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TeaMuseum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16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latin typeface="Comic Sans MS" panose="030F0702030302020204" pitchFamily="66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2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Seobok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park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Manjanggul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Cave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 err="1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Seongsan</a:t>
                      </a:r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i="0" kern="1200" dirty="0" err="1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Ilchulbong</a:t>
                      </a:r>
                      <a:b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</a:br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Tuff Cone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  <a:p>
                      <a:pPr algn="ctr" latinLnBrk="1"/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3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Jeongbang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Falls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Hallasan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National Park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Jeongbang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Falls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4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O’sulloc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TeaMuseum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Udo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Udo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5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Hyeopjae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Beach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O’sulloc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TeaMuseum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Hallim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6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Beach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of the </a:t>
                      </a:r>
                      <a:r>
                        <a:rPr lang="en-US" altLang="ko-KR" sz="1400" b="1" baseline="0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geumneung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Teddy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Bear Museum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Teddy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Bear Museum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7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Songak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1" baseline="0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Mountin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Cheonjiyeon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Falls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Cheonjiyeon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Falls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8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Jeju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Glass Museum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Jeongbang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Falls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Hyeopjae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Beach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9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Hallim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Yongduam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Rock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Jusangjeolli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Cliff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10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Shell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Museum of the world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 err="1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Seongsan</a:t>
                      </a:r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i="0" kern="1200" dirty="0" err="1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Ilchulbong</a:t>
                      </a:r>
                      <a:b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</a:br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Tuff Cone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Manjanggul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Cave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60232" y="1067906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August 27, 2014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맑은 고딕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55610" y="3155568"/>
            <a:ext cx="7272808" cy="2448272"/>
            <a:chOff x="1115616" y="2492896"/>
            <a:chExt cx="7272808" cy="244827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15616" y="2492896"/>
              <a:ext cx="1944216" cy="381248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508327" y="4509120"/>
              <a:ext cx="2088232" cy="432048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300192" y="2492896"/>
              <a:ext cx="2088232" cy="432048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419461" y="2147456"/>
            <a:ext cx="4808957" cy="970012"/>
            <a:chOff x="3579467" y="1484784"/>
            <a:chExt cx="4808957" cy="970012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579467" y="1484784"/>
              <a:ext cx="2088232" cy="432048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300192" y="1950740"/>
              <a:ext cx="2088232" cy="504056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55610" y="2147456"/>
            <a:ext cx="7271816" cy="2088232"/>
            <a:chOff x="1115616" y="1484784"/>
            <a:chExt cx="7271816" cy="208823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115616" y="2924944"/>
              <a:ext cx="1944216" cy="346968"/>
            </a:xfrm>
            <a:prstGeom prst="roundRect">
              <a:avLst/>
            </a:prstGeom>
            <a:noFill/>
            <a:ln w="38100">
              <a:solidFill>
                <a:srgbClr val="D8323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299200" y="1484784"/>
              <a:ext cx="2088232" cy="432048"/>
            </a:xfrm>
            <a:prstGeom prst="roundRect">
              <a:avLst/>
            </a:prstGeom>
            <a:noFill/>
            <a:ln w="38100">
              <a:solidFill>
                <a:srgbClr val="D8323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579467" y="3271912"/>
              <a:ext cx="2017092" cy="301104"/>
            </a:xfrm>
            <a:prstGeom prst="roundRect">
              <a:avLst/>
            </a:prstGeom>
            <a:noFill/>
            <a:ln w="38100">
              <a:solidFill>
                <a:srgbClr val="D8323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64025" y="273957"/>
            <a:ext cx="3461204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Result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(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A088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Sunny day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0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804248" y="1519590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맑은 고딕" pitchFamily="50" charset="-127"/>
                <a:cs typeface="+mn-cs"/>
              </a:rPr>
              <a:t>August 24, 2015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맑은 고딕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67544" y="1858144"/>
          <a:ext cx="8136904" cy="4592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6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1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8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7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31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omic Sans MS" panose="030F0702030302020204" pitchFamily="66" charset="0"/>
                        </a:rPr>
                        <a:t>Rank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omic Sans MS" panose="030F0702030302020204" pitchFamily="66" charset="0"/>
                        </a:rPr>
                        <a:t>KTCI</a:t>
                      </a:r>
                      <a:r>
                        <a:rPr lang="en-US" altLang="ko-KR" sz="1600" baseline="0" dirty="0">
                          <a:latin typeface="Comic Sans MS" panose="030F0702030302020204" pitchFamily="66" charset="0"/>
                        </a:rPr>
                        <a:t> standard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Comic Sans MS" panose="030F0702030302020204" pitchFamily="66" charset="0"/>
                        </a:rPr>
                        <a:t>Tripadvisor</a:t>
                      </a:r>
                      <a:r>
                        <a:rPr lang="en-US" altLang="ko-KR" sz="1600" baseline="0" dirty="0">
                          <a:latin typeface="Comic Sans MS" panose="030F0702030302020204" pitchFamily="66" charset="0"/>
                        </a:rPr>
                        <a:t> </a:t>
                      </a:r>
                      <a:br>
                        <a:rPr lang="en-US" altLang="ko-KR" sz="1600" baseline="0" dirty="0">
                          <a:latin typeface="Comic Sans MS" panose="030F0702030302020204" pitchFamily="66" charset="0"/>
                        </a:rPr>
                      </a:br>
                      <a:r>
                        <a:rPr lang="en-US" altLang="ko-KR" sz="1600" baseline="0" dirty="0">
                          <a:latin typeface="Comic Sans MS" panose="030F0702030302020204" pitchFamily="66" charset="0"/>
                        </a:rPr>
                        <a:t>standard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omic Sans MS" panose="030F0702030302020204" pitchFamily="66" charset="0"/>
                        </a:rPr>
                        <a:t>K-TCI</a:t>
                      </a:r>
                      <a:r>
                        <a:rPr lang="en-US" altLang="ko-KR" sz="1600" baseline="0" dirty="0">
                          <a:latin typeface="Comic Sans MS" panose="030F0702030302020204" pitchFamily="66" charset="0"/>
                        </a:rPr>
                        <a:t> &amp; </a:t>
                      </a:r>
                      <a:r>
                        <a:rPr lang="en-US" altLang="ko-KR" sz="1600" baseline="0" dirty="0" err="1">
                          <a:latin typeface="Comic Sans MS" panose="030F0702030302020204" pitchFamily="66" charset="0"/>
                        </a:rPr>
                        <a:t>Tripadvisor</a:t>
                      </a:r>
                      <a:endParaRPr lang="ko-KR" altLang="en-US" sz="16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1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Chocolate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Seongsan</a:t>
                      </a:r>
                      <a:r>
                        <a:rPr lang="en-US" altLang="ko-KR" sz="1000" b="1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Ilchulbong</a:t>
                      </a:r>
                      <a:br>
                        <a:rPr lang="en-US" altLang="ko-KR" sz="1000" b="1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</a:br>
                      <a:r>
                        <a:rPr lang="en-US" altLang="ko-KR" sz="1000" b="1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Tuff Cone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Teddy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Bear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2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Banglimwon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Manjanggul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Cave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Alive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3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 Jumbo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Village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Hallasan</a:t>
                      </a: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 National Park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Trick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Art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4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The Museum of Sex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Health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Udo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latin typeface="Comic Sans MS" panose="030F0702030302020204" pitchFamily="66" charset="0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Aqua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000" b="1" baseline="0" dirty="0" err="1">
                          <a:latin typeface="Comic Sans MS" panose="030F0702030302020204" pitchFamily="66" charset="0"/>
                        </a:rPr>
                        <a:t>peullanet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5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World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Automobile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O’sulloc</a:t>
                      </a: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TeaMuseum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Ripley’s Believe It of Not!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6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Chocolate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Land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Teddy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Bear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Jeju</a:t>
                      </a: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 Folk Village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7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Teddy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Bear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Cheonjiyeon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Falls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The Museum of Sex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Health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8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Play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K-POP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Jeongbang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Falls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Haenyeo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9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Alive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Yongduam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Rock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World</a:t>
                      </a:r>
                      <a:r>
                        <a:rPr lang="en-US" altLang="ko-KR" sz="1000" b="1" baseline="0" dirty="0">
                          <a:latin typeface="Comic Sans MS" panose="030F0702030302020204" pitchFamily="66" charset="0"/>
                        </a:rPr>
                        <a:t> Automobile Museum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omic Sans MS" panose="030F0702030302020204" pitchFamily="66" charset="0"/>
                        </a:rPr>
                        <a:t>10</a:t>
                      </a:r>
                      <a:endParaRPr lang="ko-KR" altLang="en-US" sz="14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Ripley’s Believe It of Not!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Jusangjeolli</a:t>
                      </a: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 Cliff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O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Tejium</a:t>
                      </a:r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, </a:t>
                      </a:r>
                      <a:r>
                        <a:rPr lang="en-US" altLang="ko-KR" sz="1000" b="1" dirty="0" err="1">
                          <a:latin typeface="Comic Sans MS" panose="030F0702030302020204" pitchFamily="66" charset="0"/>
                        </a:rPr>
                        <a:t>Jeju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Comic Sans MS" panose="030F0702030302020204" pitchFamily="66" charset="0"/>
                        </a:rPr>
                        <a:t>I</a:t>
                      </a:r>
                      <a:endParaRPr lang="ko-KR" altLang="en-US" sz="1000" b="1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64025" y="273957"/>
            <a:ext cx="5081840" cy="5847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Result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(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FA088"/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Rainy and windy day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20241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676" y="1268760"/>
            <a:ext cx="83182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40000"/>
                    <a:lumOff val="6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IDW, K-TCI,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40000"/>
                    <a:lumOff val="60000"/>
                  </a:srgb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Tripadvisor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is considered to develop weather recommendation algorithm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The production is reflected in K-TCI to evaluate the tourism climate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at the sightseeing spot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To distinguish weather disaster from indoor and outdoor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to create a tourism climate reflecting weather conditions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Developed a recommendation algorithm by combining with K-TCI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as well as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Tripadvisor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which includes travel information of people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There are ways of predicting tourist attractions as well IDW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as well as crazing, recent points, and so on.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 did not compare which method is good, but it seems that approaching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with IDW is not bad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025" y="273957"/>
            <a:ext cx="1898277" cy="52322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Conclusion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25031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92529" y="1477228"/>
            <a:ext cx="776780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Weights were randomly given when combining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Tripadvisor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 grade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and review.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In this part the future, we will give a clear weight to match the actual number of tourists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Like the Korea Meteorological Administration, it is good to show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it is good to show it in real time, but I could not create it in real time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 predicted the weather at the tourist spot, but I could not evaluate the accuracy.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It is possible to estimate the accuracy of the prediction by assuming that some arbitrary number is not observed and comparing the predicted value with the observed value.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But that part has been omitted from this presentation, not the main concern.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-윤고딕340" panose="02030504000101010101" pitchFamily="18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-윤고딕340" panose="02030504000101010101" pitchFamily="18" charset="-127"/>
                <a:cs typeface="+mn-cs"/>
              </a:rPr>
              <a:t>By showing the database of the tourist points on a monthly basis and linking the recommendation algorithm, you can get the beta corresponding to the power.</a:t>
            </a:r>
          </a:p>
        </p:txBody>
      </p:sp>
    </p:spTree>
    <p:extLst>
      <p:ext uri="{BB962C8B-B14F-4D97-AF65-F5344CB8AC3E}">
        <p14:creationId xmlns:p14="http://schemas.microsoft.com/office/powerpoint/2010/main" val="244311106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ADF31-5383-49C1-A12D-68E5FEFC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ê°ì¬í©ëë¤ì ëí ì´ë¯¸ì§ ê²ìê²°ê³¼">
            <a:extLst>
              <a:ext uri="{FF2B5EF4-FFF2-40B4-BE49-F238E27FC236}">
                <a16:creationId xmlns:a16="http://schemas.microsoft.com/office/drawing/2014/main" id="{1658D251-491A-4EF8-8C8F-80B1A5C916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26" y="2528971"/>
            <a:ext cx="3810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22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519F3-5C4A-4091-A512-FFFE1E80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5BEA3BE-C47E-4E56-BDCA-DC01897A6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07" y="2008021"/>
            <a:ext cx="7723772" cy="473768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/>
              <a:t>현재의 삶 </a:t>
            </a:r>
            <a:endParaRPr lang="en-US" altLang="ko-KR" sz="2000" dirty="0"/>
          </a:p>
          <a:p>
            <a:pPr lvl="1">
              <a:lnSpc>
                <a:spcPct val="130000"/>
              </a:lnSpc>
            </a:pPr>
            <a:r>
              <a:rPr lang="ko-KR" altLang="en-US" sz="1600" dirty="0"/>
              <a:t>아침 </a:t>
            </a:r>
            <a:r>
              <a:rPr lang="en-US" altLang="ko-KR" sz="1600" dirty="0"/>
              <a:t>: </a:t>
            </a:r>
            <a:r>
              <a:rPr lang="ko-KR" altLang="en-US" sz="1600" dirty="0"/>
              <a:t>스마트폰 </a:t>
            </a:r>
            <a:r>
              <a:rPr lang="ko-KR" altLang="en-US" sz="1600" dirty="0" err="1"/>
              <a:t>알람소리로</a:t>
            </a:r>
            <a:r>
              <a:rPr lang="ko-KR" altLang="en-US" sz="1600" dirty="0"/>
              <a:t> 하루를 시작</a:t>
            </a:r>
            <a:endParaRPr lang="en-US" altLang="ko-KR" sz="1600" dirty="0"/>
          </a:p>
          <a:p>
            <a:pPr lvl="1">
              <a:lnSpc>
                <a:spcPct val="130000"/>
              </a:lnSpc>
            </a:pPr>
            <a:r>
              <a:rPr lang="ko-KR" altLang="en-US" sz="1600" dirty="0"/>
              <a:t>등교길이나 출근길 </a:t>
            </a:r>
            <a:r>
              <a:rPr lang="en-US" altLang="ko-KR" sz="1600" dirty="0"/>
              <a:t>:</a:t>
            </a:r>
            <a:r>
              <a:rPr lang="ko-KR" altLang="en-US" sz="1600" dirty="0"/>
              <a:t> 스마트폰을 통해 뉴스나 날씨 등을 확인</a:t>
            </a:r>
            <a:endParaRPr lang="en-US" altLang="ko-KR" sz="1600" dirty="0"/>
          </a:p>
          <a:p>
            <a:pPr lvl="1">
              <a:lnSpc>
                <a:spcPct val="130000"/>
              </a:lnSpc>
            </a:pPr>
            <a:r>
              <a:rPr lang="ko-KR" altLang="en-US" sz="1600" dirty="0"/>
              <a:t>점심 또는 저녁 </a:t>
            </a:r>
            <a:r>
              <a:rPr lang="en-US" altLang="ko-KR" sz="1600" dirty="0"/>
              <a:t>: </a:t>
            </a:r>
            <a:r>
              <a:rPr lang="ko-KR" altLang="en-US" sz="1600" dirty="0"/>
              <a:t>각종 어플을 통해 맛집 검색</a:t>
            </a:r>
            <a:endParaRPr lang="en-US" altLang="ko-KR" sz="1600" dirty="0"/>
          </a:p>
          <a:p>
            <a:pPr lvl="1">
              <a:lnSpc>
                <a:spcPct val="130000"/>
              </a:lnSpc>
            </a:pPr>
            <a:r>
              <a:rPr lang="ko-KR" altLang="en-US" sz="1600" dirty="0"/>
              <a:t>카페나 모임 </a:t>
            </a:r>
            <a:r>
              <a:rPr lang="en-US" altLang="ko-KR" sz="1600" dirty="0"/>
              <a:t>: </a:t>
            </a:r>
            <a:r>
              <a:rPr lang="ko-KR" altLang="en-US" sz="1600" dirty="0"/>
              <a:t>대화 중에도 스마트폰을 통한 활동</a:t>
            </a:r>
            <a:endParaRPr lang="en-US" altLang="ko-KR" sz="1600" dirty="0"/>
          </a:p>
          <a:p>
            <a:pPr lvl="1">
              <a:lnSpc>
                <a:spcPct val="130000"/>
              </a:lnSpc>
            </a:pPr>
            <a:endParaRPr lang="en-US" altLang="ko-KR" sz="1200" dirty="0"/>
          </a:p>
          <a:p>
            <a:pPr>
              <a:lnSpc>
                <a:spcPct val="130000"/>
              </a:lnSpc>
            </a:pPr>
            <a:r>
              <a:rPr lang="ko-KR" altLang="en-US" sz="2000" dirty="0"/>
              <a:t>현재의 삶은 스마트폰과 함께 엄청난 양의 정보를 접하고 있음</a:t>
            </a:r>
            <a:endParaRPr lang="en-US" altLang="ko-KR" sz="2000" dirty="0"/>
          </a:p>
          <a:p>
            <a:pPr>
              <a:lnSpc>
                <a:spcPct val="130000"/>
              </a:lnSpc>
            </a:pPr>
            <a:endParaRPr lang="en-US" altLang="ko-KR" sz="1200" dirty="0"/>
          </a:p>
          <a:p>
            <a:pPr>
              <a:lnSpc>
                <a:spcPct val="130000"/>
              </a:lnSpc>
            </a:pPr>
            <a:r>
              <a:rPr lang="ko-KR" altLang="en-US" sz="2000" dirty="0"/>
              <a:t>인터넷을 통해 생산되는 많은 유용한 정보가 유통되더라도 인간이 그것을 활용하는 방법을 몰라서 가치를 발견하지 못한다면</a:t>
            </a:r>
            <a:r>
              <a:rPr lang="en-US" altLang="ko-KR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434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F170D-5639-4CCF-9ABB-0E1D8DF8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데이터유형</a:t>
            </a:r>
          </a:p>
        </p:txBody>
      </p:sp>
      <p:pic>
        <p:nvPicPr>
          <p:cNvPr id="4" name="내용 개체 틀 8">
            <a:extLst>
              <a:ext uri="{FF2B5EF4-FFF2-40B4-BE49-F238E27FC236}">
                <a16:creationId xmlns:a16="http://schemas.microsoft.com/office/drawing/2014/main" id="{4714CB5B-4F27-4E56-A4DC-DC229ADD3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51" y="2168356"/>
            <a:ext cx="4731195" cy="4158277"/>
          </a:xfrm>
        </p:spPr>
      </p:pic>
    </p:spTree>
    <p:extLst>
      <p:ext uri="{BB962C8B-B14F-4D97-AF65-F5344CB8AC3E}">
        <p14:creationId xmlns:p14="http://schemas.microsoft.com/office/powerpoint/2010/main" val="9678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D75EA-20EB-49F9-B6FF-76E096A6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평창을 가장 많이 검색한 나라는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DF8FC-B475-40E5-B56F-2E2BD723A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15" y="2072107"/>
            <a:ext cx="6345260" cy="35305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https://trends.google.co.kr/trends/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에서 </a:t>
            </a:r>
            <a:r>
              <a:rPr lang="en-US" altLang="ko-KR" b="1" dirty="0" err="1">
                <a:solidFill>
                  <a:srgbClr val="FF0000"/>
                </a:solidFill>
              </a:rPr>
              <a:t>Pyeongchang</a:t>
            </a:r>
            <a:r>
              <a:rPr lang="ko-KR" altLang="en-US" dirty="0"/>
              <a:t>을 검색해보세요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9FBE7-7A5B-442F-8644-6DEEE4DE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96" y="3055863"/>
            <a:ext cx="5052793" cy="35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3B886-A294-482E-A142-8BD034E2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의  </a:t>
            </a:r>
            <a:r>
              <a:rPr lang="en-US" altLang="ko-KR" dirty="0" err="1"/>
              <a:t>Ngram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D855A-BF58-46F5-A69B-0549558D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20" y="2080127"/>
            <a:ext cx="6345260" cy="35305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https://books.google.com/ngrams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B128AD-1672-4F57-AD9F-42A78EC9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60" y="2476255"/>
            <a:ext cx="5982702" cy="43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8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48A91-32D7-4D06-AC21-E583E8ED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영어공부를 효율적으로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5A3DE-88B4-452C-8DFB-98E9A5C4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0" y="2296696"/>
            <a:ext cx="7716085" cy="353059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사용 빈도가 높은 영어 단어를 외우자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ko-KR" sz="1400" dirty="0">
                <a:hlinkClick r:id="rId2"/>
              </a:rPr>
              <a:t>https://en.wiktionary.org/wiki/Wiktionary:Frequency_lists#TV_and_movie_scripts</a:t>
            </a:r>
            <a:endParaRPr lang="en-US" altLang="ko-KR" sz="1400" dirty="0"/>
          </a:p>
          <a:p>
            <a:pPr lvl="1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1400" dirty="0"/>
              <a:t>영어를 잘 하려면 영단어를 많이 알아야 한다</a:t>
            </a:r>
            <a:r>
              <a:rPr lang="en-US" altLang="ko-KR" sz="140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1400" dirty="0"/>
              <a:t>무조건 많이 외우는 것이 아니라 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</a:rPr>
              <a:t>실제로 많이 사용하는 단어</a:t>
            </a:r>
            <a:r>
              <a:rPr lang="ko-KR" altLang="en-US" sz="1400" dirty="0"/>
              <a:t>를 외우자</a:t>
            </a:r>
            <a:r>
              <a:rPr lang="en-US" altLang="ko-KR" sz="140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1400" i="1" dirty="0"/>
              <a:t>가장 많이 쓰이는 단어 상위 </a:t>
            </a:r>
            <a:r>
              <a:rPr lang="en-US" altLang="ko-KR" sz="1400" i="1" dirty="0"/>
              <a:t>20%</a:t>
            </a:r>
            <a:r>
              <a:rPr lang="ko-KR" altLang="en-US" sz="1400" i="1" dirty="0"/>
              <a:t>가 총 단어 사용 빈도의 </a:t>
            </a:r>
            <a:r>
              <a:rPr lang="en-US" altLang="ko-KR" sz="1400" i="1" dirty="0"/>
              <a:t>80%</a:t>
            </a:r>
            <a:r>
              <a:rPr lang="ko-KR" altLang="en-US" sz="1400" i="1" dirty="0"/>
              <a:t>를 차지한다</a:t>
            </a:r>
            <a:r>
              <a:rPr lang="en-US" altLang="ko-KR" sz="1400" i="1" dirty="0"/>
              <a:t>. </a:t>
            </a:r>
            <a:r>
              <a:rPr lang="ko-KR" altLang="en-US" sz="1400" i="1" dirty="0"/>
              <a:t>원어민이 평균 </a:t>
            </a:r>
            <a:r>
              <a:rPr lang="en-US" altLang="ko-KR" sz="1400" i="1" dirty="0"/>
              <a:t>4</a:t>
            </a:r>
            <a:r>
              <a:rPr lang="ko-KR" altLang="en-US" sz="1400" i="1" dirty="0"/>
              <a:t>만개의 단어를 알고 있다</a:t>
            </a:r>
            <a:r>
              <a:rPr lang="en-US" altLang="ko-KR" sz="1400" i="1" dirty="0"/>
              <a:t>. </a:t>
            </a:r>
            <a:r>
              <a:rPr lang="ko-KR" altLang="en-US" sz="1400" i="1" dirty="0"/>
              <a:t>그렇다면 </a:t>
            </a:r>
            <a:r>
              <a:rPr lang="en-US" altLang="ko-KR" sz="1400" b="1" i="1" dirty="0">
                <a:solidFill>
                  <a:srgbClr val="0070C0"/>
                </a:solidFill>
              </a:rPr>
              <a:t>8,000</a:t>
            </a:r>
            <a:r>
              <a:rPr lang="ko-KR" altLang="en-US" sz="1400" b="1" i="1" dirty="0">
                <a:solidFill>
                  <a:srgbClr val="0070C0"/>
                </a:solidFill>
              </a:rPr>
              <a:t>개의 단어</a:t>
            </a:r>
            <a:r>
              <a:rPr lang="ko-KR" altLang="en-US" sz="1400" i="1" dirty="0"/>
              <a:t>를 알고 있다면 우리는 외국인으로서 영어를 사용하는데 전혀 지장이 없다</a:t>
            </a:r>
            <a:r>
              <a:rPr lang="en-US" altLang="ko-KR" sz="1400" i="1" dirty="0"/>
              <a:t>. </a:t>
            </a:r>
            <a:endParaRPr lang="ko-KR" altLang="en-US" sz="1400" i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259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>
          <a:defRPr sz="2000" dirty="0">
            <a:solidFill>
              <a:schemeClr val="bg1">
                <a:lumMod val="95000"/>
              </a:schemeClr>
            </a:solidFill>
            <a:latin typeface="-윤고딕340" panose="02030504000101010101" pitchFamily="18" charset="-127"/>
            <a:ea typeface="-윤고딕340" panose="02030504000101010101" pitchFamily="18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2885</TotalTime>
  <Words>3574</Words>
  <Application>Microsoft Office PowerPoint</Application>
  <PresentationFormat>화면 슬라이드 쇼(4:3)</PresentationFormat>
  <Paragraphs>994</Paragraphs>
  <Slides>48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63" baseType="lpstr">
      <vt:lpstr>나눔고딕</vt:lpstr>
      <vt:lpstr>맑은 고딕</vt:lpstr>
      <vt:lpstr>새굴림</vt:lpstr>
      <vt:lpstr>-윤고딕320</vt:lpstr>
      <vt:lpstr>-윤고딕330</vt:lpstr>
      <vt:lpstr>Arial</vt:lpstr>
      <vt:lpstr>Berlin Sans FB Demi</vt:lpstr>
      <vt:lpstr>Cambria Math</vt:lpstr>
      <vt:lpstr>Century Gothic</vt:lpstr>
      <vt:lpstr>Comic Sans MS</vt:lpstr>
      <vt:lpstr>Tw Cen MT</vt:lpstr>
      <vt:lpstr>Wingdings</vt:lpstr>
      <vt:lpstr>Wingdings 3</vt:lpstr>
      <vt:lpstr>이온(회의실)</vt:lpstr>
      <vt:lpstr>Office 테마</vt:lpstr>
      <vt:lpstr>KERIS ACADEMY  - 빅데이터 및 R 소개</vt:lpstr>
      <vt:lpstr>빅데이터는 새로운 것이 아니다</vt:lpstr>
      <vt:lpstr>PowerPoint 프레젠테이션</vt:lpstr>
      <vt:lpstr>PowerPoint 프레젠테이션</vt:lpstr>
      <vt:lpstr>PowerPoint 프레젠테이션</vt:lpstr>
      <vt:lpstr>데이터유형</vt:lpstr>
      <vt:lpstr>평창을 가장 많이 검색한 나라는?</vt:lpstr>
      <vt:lpstr>Google의  Ngram</vt:lpstr>
      <vt:lpstr>영어공부를 효율적으로</vt:lpstr>
      <vt:lpstr>PowerPoint 프레젠테이션</vt:lpstr>
      <vt:lpstr>기상환경빅데이터 연구실</vt:lpstr>
      <vt:lpstr>PowerPoint 프레젠테이션</vt:lpstr>
      <vt:lpstr>PowerPoint 프레젠테이션</vt:lpstr>
      <vt:lpstr>R 알아요?</vt:lpstr>
      <vt:lpstr>R program</vt:lpstr>
      <vt:lpstr>PowerPoint 프레젠테이션</vt:lpstr>
      <vt:lpstr>PowerPoint 프레젠테이션</vt:lpstr>
      <vt:lpstr>R 기초 추가자료</vt:lpstr>
      <vt:lpstr>R을 이용한 빅데이터 사례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R로 워드클라우드  만들기</dc:title>
  <dc:creator>윤상후</dc:creator>
  <cp:lastModifiedBy>SANGHOO JEFFREY YOON</cp:lastModifiedBy>
  <cp:revision>41</cp:revision>
  <dcterms:created xsi:type="dcterms:W3CDTF">2018-04-05T12:23:15Z</dcterms:created>
  <dcterms:modified xsi:type="dcterms:W3CDTF">2019-09-18T01:47:14Z</dcterms:modified>
</cp:coreProperties>
</file>